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Barlow Condensed" panose="020F0502020204030204" pitchFamily="34" charset="0"/>
      <p:regular r:id="rId12"/>
      <p:bold r:id="rId13"/>
      <p:italic r:id="rId14"/>
      <p:boldItalic r:id="rId15"/>
    </p:embeddedFont>
    <p:embeddedFont>
      <p:font typeface="Lato" panose="020F0502020204030203" pitchFamily="34" charset="0"/>
      <p:regular r:id="rId16"/>
      <p:bold r:id="rId17"/>
      <p:italic r:id="rId18"/>
      <p:boldItalic r:id="rId19"/>
    </p:embeddedFont>
    <p:embeddedFont>
      <p:font typeface="Raleway" pitchFamily="2" charset="77"/>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78"/>
  </p:normalViewPr>
  <p:slideViewPr>
    <p:cSldViewPr snapToGrid="0">
      <p:cViewPr varScale="1">
        <p:scale>
          <a:sx n="157" d="100"/>
          <a:sy n="157" d="100"/>
        </p:scale>
        <p:origin x="56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fc053adc14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fc053adc1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874d486f3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874d486f3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fc053adc14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fc053adc1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fc053adc14_0_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fc053adc14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fc053adc14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fc053adc14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fc053adc14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fc053adc1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74d486f3f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874d486f3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fc053adc14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fc053adc14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ecad.eu/"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201075" y="1270000"/>
            <a:ext cx="3588813" cy="3534900"/>
          </a:xfrm>
          <a:prstGeom prst="rect">
            <a:avLst/>
          </a:prstGeom>
        </p:spPr>
        <p:txBody>
          <a:bodyPr spcFirstLastPara="1" wrap="square" lIns="91425" tIns="91425" rIns="91425" bIns="91425" anchor="t" anchorCtr="0">
            <a:noAutofit/>
          </a:bodyPr>
          <a:lstStyle/>
          <a:p>
            <a:pPr marL="0" lvl="0" indent="12700" algn="l" rtl="0">
              <a:lnSpc>
                <a:spcPct val="115000"/>
              </a:lnSpc>
              <a:spcBef>
                <a:spcPts val="0"/>
              </a:spcBef>
              <a:spcAft>
                <a:spcPts val="0"/>
              </a:spcAft>
              <a:buClr>
                <a:schemeClr val="dk1"/>
              </a:buClr>
              <a:buSzPts val="990"/>
              <a:buFont typeface="Arial"/>
              <a:buNone/>
            </a:pPr>
            <a:r>
              <a:rPr lang="en" sz="3280" dirty="0" err="1">
                <a:latin typeface="Courier New"/>
                <a:ea typeface="Courier New"/>
                <a:cs typeface="Courier New"/>
                <a:sym typeface="Courier New"/>
              </a:rPr>
              <a:t>ClimateWins</a:t>
            </a:r>
            <a:r>
              <a:rPr lang="en" sz="3280" dirty="0">
                <a:latin typeface="Courier New"/>
                <a:ea typeface="Courier New"/>
                <a:cs typeface="Courier New"/>
                <a:sym typeface="Courier New"/>
              </a:rPr>
              <a:t> Weather Predictions &amp; Climate Change</a:t>
            </a:r>
            <a:endParaRPr sz="2680" dirty="0"/>
          </a:p>
          <a:p>
            <a:pPr marL="0" lvl="0" indent="12700" algn="l" rtl="0">
              <a:lnSpc>
                <a:spcPct val="115000"/>
              </a:lnSpc>
              <a:spcBef>
                <a:spcPts val="0"/>
              </a:spcBef>
              <a:spcAft>
                <a:spcPts val="0"/>
              </a:spcAft>
              <a:buClr>
                <a:schemeClr val="dk1"/>
              </a:buClr>
              <a:buSzPts val="990"/>
              <a:buFont typeface="Arial"/>
              <a:buNone/>
            </a:pPr>
            <a:endParaRPr sz="1380" dirty="0"/>
          </a:p>
          <a:p>
            <a:pPr marL="0" lvl="0" indent="12700" algn="l" rtl="0">
              <a:lnSpc>
                <a:spcPct val="115000"/>
              </a:lnSpc>
              <a:spcBef>
                <a:spcPts val="0"/>
              </a:spcBef>
              <a:spcAft>
                <a:spcPts val="0"/>
              </a:spcAft>
              <a:buClr>
                <a:schemeClr val="dk1"/>
              </a:buClr>
              <a:buSzPts val="990"/>
              <a:buFont typeface="Arial"/>
              <a:buNone/>
            </a:pPr>
            <a:r>
              <a:rPr lang="en" sz="1380" dirty="0"/>
              <a:t>Nancy Kolaski</a:t>
            </a:r>
            <a:endParaRPr sz="2680" dirty="0"/>
          </a:p>
          <a:p>
            <a:pPr marL="0" lvl="0" indent="12700" algn="l" rtl="0">
              <a:lnSpc>
                <a:spcPct val="115000"/>
              </a:lnSpc>
              <a:spcBef>
                <a:spcPts val="0"/>
              </a:spcBef>
              <a:spcAft>
                <a:spcPts val="0"/>
              </a:spcAft>
              <a:buClr>
                <a:schemeClr val="dk1"/>
              </a:buClr>
              <a:buSzPts val="990"/>
              <a:buFont typeface="Arial"/>
              <a:buNone/>
            </a:pPr>
            <a:r>
              <a:rPr lang="en" sz="1180" dirty="0"/>
              <a:t>September, 2024</a:t>
            </a:r>
            <a:endParaRPr sz="1180" dirty="0"/>
          </a:p>
          <a:p>
            <a:pPr marL="0" lvl="0" indent="12700" algn="l" rtl="0">
              <a:lnSpc>
                <a:spcPct val="115000"/>
              </a:lnSpc>
              <a:spcBef>
                <a:spcPts val="0"/>
              </a:spcBef>
              <a:spcAft>
                <a:spcPts val="0"/>
              </a:spcAft>
              <a:buClr>
                <a:schemeClr val="dk1"/>
              </a:buClr>
              <a:buSzPts val="990"/>
              <a:buFont typeface="Arial"/>
              <a:buNone/>
            </a:pPr>
            <a:endParaRPr sz="1380" dirty="0"/>
          </a:p>
          <a:p>
            <a:pPr marL="0" lvl="0" indent="0" algn="l" rtl="0">
              <a:spcBef>
                <a:spcPts val="0"/>
              </a:spcBef>
              <a:spcAft>
                <a:spcPts val="0"/>
              </a:spcAft>
              <a:buSzPts val="990"/>
              <a:buNone/>
            </a:pPr>
            <a:endParaRPr sz="4080" dirty="0"/>
          </a:p>
        </p:txBody>
      </p:sp>
      <p:sp>
        <p:nvSpPr>
          <p:cNvPr id="87" name="Google Shape;87;p13"/>
          <p:cNvSpPr/>
          <p:nvPr/>
        </p:nvSpPr>
        <p:spPr>
          <a:xfrm rot="10800000" flipH="1">
            <a:off x="4285100" y="3055800"/>
            <a:ext cx="114600" cy="109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 name="Google Shape;88;p13"/>
          <p:cNvSpPr/>
          <p:nvPr/>
        </p:nvSpPr>
        <p:spPr>
          <a:xfrm rot="723097">
            <a:off x="5180444" y="1193152"/>
            <a:ext cx="3747025" cy="2648402"/>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 name="Google Shape;89;p13"/>
          <p:cNvSpPr/>
          <p:nvPr/>
        </p:nvSpPr>
        <p:spPr>
          <a:xfrm rot="10800000" flipH="1">
            <a:off x="5117819" y="2908931"/>
            <a:ext cx="89100" cy="62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 name="Google Shape;90;p13"/>
          <p:cNvSpPr/>
          <p:nvPr/>
        </p:nvSpPr>
        <p:spPr>
          <a:xfrm>
            <a:off x="7744950" y="677325"/>
            <a:ext cx="1166184" cy="808164"/>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 name="Google Shape;91;p13"/>
          <p:cNvSpPr/>
          <p:nvPr/>
        </p:nvSpPr>
        <p:spPr>
          <a:xfrm rot="10800000" flipH="1">
            <a:off x="5129344" y="3079206"/>
            <a:ext cx="89100" cy="62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13"/>
          <p:cNvSpPr/>
          <p:nvPr/>
        </p:nvSpPr>
        <p:spPr>
          <a:xfrm rot="10800000" flipH="1">
            <a:off x="4741775" y="2572112"/>
            <a:ext cx="114600" cy="109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 name="Google Shape;93;p13"/>
          <p:cNvSpPr/>
          <p:nvPr/>
        </p:nvSpPr>
        <p:spPr>
          <a:xfrm rot="10800000" flipH="1">
            <a:off x="5198494" y="3249481"/>
            <a:ext cx="89100" cy="62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 name="Google Shape;94;p13"/>
          <p:cNvSpPr/>
          <p:nvPr/>
        </p:nvSpPr>
        <p:spPr>
          <a:xfrm rot="10800000" flipH="1">
            <a:off x="5014738" y="2462600"/>
            <a:ext cx="114600" cy="109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 name="Google Shape;95;p13"/>
          <p:cNvSpPr/>
          <p:nvPr/>
        </p:nvSpPr>
        <p:spPr>
          <a:xfrm rot="10800000" flipH="1">
            <a:off x="4514688" y="2799425"/>
            <a:ext cx="114600" cy="109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96" name="Google Shape;96;p13"/>
          <p:cNvPicPr preferRelativeResize="0"/>
          <p:nvPr/>
        </p:nvPicPr>
        <p:blipFill>
          <a:blip r:embed="rId3">
            <a:alphaModFix/>
          </a:blip>
          <a:stretch>
            <a:fillRect/>
          </a:stretch>
        </p:blipFill>
        <p:spPr>
          <a:xfrm>
            <a:off x="5661175" y="1962762"/>
            <a:ext cx="3006274" cy="1217975"/>
          </a:xfrm>
          <a:prstGeom prst="rect">
            <a:avLst/>
          </a:prstGeom>
          <a:solidFill>
            <a:schemeClr val="lt1"/>
          </a:solidFill>
          <a:ln>
            <a:noFill/>
          </a:ln>
        </p:spPr>
      </p:pic>
      <p:sp>
        <p:nvSpPr>
          <p:cNvPr id="97" name="Google Shape;97;p13"/>
          <p:cNvSpPr/>
          <p:nvPr/>
        </p:nvSpPr>
        <p:spPr>
          <a:xfrm>
            <a:off x="5105075" y="1526638"/>
            <a:ext cx="995004" cy="711288"/>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98" name="Google Shape;98;p13"/>
          <p:cNvPicPr preferRelativeResize="0"/>
          <p:nvPr/>
        </p:nvPicPr>
        <p:blipFill>
          <a:blip r:embed="rId4">
            <a:alphaModFix/>
          </a:blip>
          <a:stretch>
            <a:fillRect/>
          </a:stretch>
        </p:blipFill>
        <p:spPr>
          <a:xfrm>
            <a:off x="5295063" y="1639813"/>
            <a:ext cx="615025" cy="484950"/>
          </a:xfrm>
          <a:prstGeom prst="rect">
            <a:avLst/>
          </a:prstGeom>
          <a:noFill/>
          <a:ln>
            <a:noFill/>
          </a:ln>
        </p:spPr>
      </p:pic>
      <p:sp>
        <p:nvSpPr>
          <p:cNvPr id="99" name="Google Shape;99;p13"/>
          <p:cNvSpPr/>
          <p:nvPr/>
        </p:nvSpPr>
        <p:spPr>
          <a:xfrm>
            <a:off x="5910100" y="576600"/>
            <a:ext cx="1226880" cy="1002888"/>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0" name="Google Shape;100;p13"/>
          <p:cNvPicPr preferRelativeResize="0"/>
          <p:nvPr/>
        </p:nvPicPr>
        <p:blipFill>
          <a:blip r:embed="rId5">
            <a:alphaModFix/>
          </a:blip>
          <a:stretch>
            <a:fillRect/>
          </a:stretch>
        </p:blipFill>
        <p:spPr>
          <a:xfrm>
            <a:off x="6046325" y="768875"/>
            <a:ext cx="873725" cy="658949"/>
          </a:xfrm>
          <a:prstGeom prst="rect">
            <a:avLst/>
          </a:prstGeom>
          <a:noFill/>
          <a:ln>
            <a:noFill/>
          </a:ln>
        </p:spPr>
      </p:pic>
      <p:sp>
        <p:nvSpPr>
          <p:cNvPr id="101" name="Google Shape;101;p13"/>
          <p:cNvSpPr/>
          <p:nvPr/>
        </p:nvSpPr>
        <p:spPr>
          <a:xfrm>
            <a:off x="7956325" y="1526649"/>
            <a:ext cx="1050084" cy="759348"/>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02" name="Google Shape;102;p13"/>
          <p:cNvPicPr preferRelativeResize="0"/>
          <p:nvPr/>
        </p:nvPicPr>
        <p:blipFill>
          <a:blip r:embed="rId6">
            <a:alphaModFix/>
          </a:blip>
          <a:stretch>
            <a:fillRect/>
          </a:stretch>
        </p:blipFill>
        <p:spPr>
          <a:xfrm>
            <a:off x="8247070" y="1592112"/>
            <a:ext cx="615041" cy="580351"/>
          </a:xfrm>
          <a:prstGeom prst="rect">
            <a:avLst/>
          </a:prstGeom>
          <a:solidFill>
            <a:schemeClr val="lt1"/>
          </a:solidFill>
          <a:ln>
            <a:noFill/>
          </a:ln>
        </p:spPr>
      </p:pic>
      <p:pic>
        <p:nvPicPr>
          <p:cNvPr id="103" name="Google Shape;103;p13"/>
          <p:cNvPicPr preferRelativeResize="0"/>
          <p:nvPr/>
        </p:nvPicPr>
        <p:blipFill>
          <a:blip r:embed="rId7">
            <a:alphaModFix/>
          </a:blip>
          <a:stretch>
            <a:fillRect/>
          </a:stretch>
        </p:blipFill>
        <p:spPr>
          <a:xfrm>
            <a:off x="7963484" y="788600"/>
            <a:ext cx="759443" cy="484924"/>
          </a:xfrm>
          <a:prstGeom prst="rect">
            <a:avLst/>
          </a:prstGeom>
          <a:solidFill>
            <a:schemeClr val="lt1"/>
          </a:solidFill>
          <a:ln>
            <a:noFill/>
          </a:ln>
        </p:spPr>
      </p:pic>
      <p:sp>
        <p:nvSpPr>
          <p:cNvPr id="104" name="Google Shape;104;p13"/>
          <p:cNvSpPr/>
          <p:nvPr/>
        </p:nvSpPr>
        <p:spPr>
          <a:xfrm>
            <a:off x="6985500" y="1158425"/>
            <a:ext cx="690660" cy="1002888"/>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 name="Google Shape;105;p13"/>
          <p:cNvSpPr/>
          <p:nvPr/>
        </p:nvSpPr>
        <p:spPr>
          <a:xfrm>
            <a:off x="7137003" y="1427825"/>
            <a:ext cx="391000" cy="58037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dk1"/>
                </a:solidFill>
                <a:latin typeface="Arial"/>
              </a:rPr>
              <a:t>?</a:t>
            </a:r>
          </a:p>
        </p:txBody>
      </p:sp>
      <p:pic>
        <p:nvPicPr>
          <p:cNvPr id="106" name="Google Shape;106;p13"/>
          <p:cNvPicPr preferRelativeResize="0"/>
          <p:nvPr/>
        </p:nvPicPr>
        <p:blipFill>
          <a:blip r:embed="rId8">
            <a:alphaModFix/>
          </a:blip>
          <a:stretch>
            <a:fillRect/>
          </a:stretch>
        </p:blipFill>
        <p:spPr>
          <a:xfrm>
            <a:off x="3767225" y="3079200"/>
            <a:ext cx="2063725" cy="201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2800350" y="709375"/>
            <a:ext cx="6032100" cy="1047600"/>
          </a:xfrm>
          <a:prstGeom prst="rect">
            <a:avLst/>
          </a:prstGeom>
          <a:solidFill>
            <a:srgbClr val="F9CB9C"/>
          </a:solidFill>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1596"/>
              <a:buFont typeface="Arial"/>
              <a:buNone/>
            </a:pPr>
            <a:r>
              <a:rPr lang="en" sz="2644" dirty="0">
                <a:latin typeface="Courier New"/>
                <a:ea typeface="Courier New"/>
                <a:cs typeface="Courier New"/>
                <a:sym typeface="Courier New"/>
              </a:rPr>
              <a:t>Objective:</a:t>
            </a:r>
            <a:r>
              <a:rPr lang="en" sz="2311" dirty="0"/>
              <a:t> </a:t>
            </a:r>
            <a:endParaRPr sz="2311" dirty="0"/>
          </a:p>
          <a:p>
            <a:pPr marL="0" lvl="0" indent="0" algn="l" rtl="0">
              <a:lnSpc>
                <a:spcPct val="115000"/>
              </a:lnSpc>
              <a:spcBef>
                <a:spcPts val="0"/>
              </a:spcBef>
              <a:spcAft>
                <a:spcPts val="0"/>
              </a:spcAft>
              <a:buNone/>
            </a:pPr>
            <a:r>
              <a:rPr lang="en" sz="1200" dirty="0" err="1"/>
              <a:t>ClimateWins</a:t>
            </a:r>
            <a:r>
              <a:rPr lang="en" sz="1200" dirty="0"/>
              <a:t> is a European nonprofit organization, that is interested in using machine learning to help predict the consequences of climate change around Europe and, potentially, the world.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12" name="Google Shape;112;p14"/>
          <p:cNvSpPr txBox="1">
            <a:spLocks noGrp="1"/>
          </p:cNvSpPr>
          <p:nvPr>
            <p:ph type="body" idx="1"/>
          </p:nvPr>
        </p:nvSpPr>
        <p:spPr>
          <a:xfrm>
            <a:off x="2800350" y="1905000"/>
            <a:ext cx="6032100" cy="2664000"/>
          </a:xfrm>
          <a:prstGeom prst="rect">
            <a:avLst/>
          </a:prstGeom>
          <a:solidFill>
            <a:srgbClr val="FFF2CC"/>
          </a:solidFill>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endParaRPr sz="1200" b="1" dirty="0">
              <a:solidFill>
                <a:schemeClr val="dk1"/>
              </a:solidFill>
            </a:endParaRPr>
          </a:p>
          <a:p>
            <a:pPr marL="0" lvl="0" indent="0" algn="l" rtl="0">
              <a:spcBef>
                <a:spcPts val="0"/>
              </a:spcBef>
              <a:spcAft>
                <a:spcPts val="0"/>
              </a:spcAft>
              <a:buNone/>
            </a:pPr>
            <a:r>
              <a:rPr lang="en" sz="2847" b="1" dirty="0">
                <a:solidFill>
                  <a:schemeClr val="dk2"/>
                </a:solidFill>
                <a:latin typeface="Courier New"/>
                <a:ea typeface="Courier New"/>
                <a:cs typeface="Courier New"/>
                <a:sym typeface="Courier New"/>
              </a:rPr>
              <a:t>Hypothesis:</a:t>
            </a:r>
            <a:endParaRPr sz="2847" b="1" dirty="0">
              <a:solidFill>
                <a:schemeClr val="dk2"/>
              </a:solidFill>
              <a:latin typeface="Courier New"/>
              <a:ea typeface="Courier New"/>
              <a:cs typeface="Courier New"/>
              <a:sym typeface="Courier New"/>
            </a:endParaRPr>
          </a:p>
          <a:p>
            <a:pPr marL="0" lvl="0" indent="0" algn="l" rtl="0">
              <a:spcBef>
                <a:spcPts val="0"/>
              </a:spcBef>
              <a:spcAft>
                <a:spcPts val="0"/>
              </a:spcAft>
              <a:buNone/>
            </a:pPr>
            <a:endParaRPr sz="1200" dirty="0">
              <a:solidFill>
                <a:schemeClr val="dk2"/>
              </a:solidFill>
            </a:endParaRPr>
          </a:p>
          <a:p>
            <a:pPr marL="457200" lvl="0" indent="-293370" algn="l" rtl="0">
              <a:spcBef>
                <a:spcPts val="0"/>
              </a:spcBef>
              <a:spcAft>
                <a:spcPts val="0"/>
              </a:spcAft>
              <a:buClr>
                <a:schemeClr val="dk2"/>
              </a:buClr>
              <a:buSzPct val="100000"/>
              <a:buChar char="●"/>
            </a:pPr>
            <a:r>
              <a:rPr lang="en" sz="1200" dirty="0" err="1">
                <a:solidFill>
                  <a:schemeClr val="dk2"/>
                </a:solidFill>
              </a:rPr>
              <a:t>ClimateWins</a:t>
            </a:r>
            <a:r>
              <a:rPr lang="en" sz="1200" dirty="0">
                <a:solidFill>
                  <a:schemeClr val="dk2"/>
                </a:solidFill>
              </a:rPr>
              <a:t> can help predict climate change around Europe (and potentially, around the world).</a:t>
            </a:r>
            <a:endParaRPr sz="1200" dirty="0">
              <a:solidFill>
                <a:schemeClr val="dk2"/>
              </a:solidFill>
            </a:endParaRPr>
          </a:p>
          <a:p>
            <a:pPr marL="0" lvl="0" indent="0" algn="l" rtl="0">
              <a:spcBef>
                <a:spcPts val="0"/>
              </a:spcBef>
              <a:spcAft>
                <a:spcPts val="0"/>
              </a:spcAft>
              <a:buNone/>
            </a:pPr>
            <a:endParaRPr sz="1200" dirty="0">
              <a:solidFill>
                <a:schemeClr val="dk2"/>
              </a:solidFill>
            </a:endParaRPr>
          </a:p>
          <a:p>
            <a:pPr marL="457200" lvl="0" indent="-293370" algn="l" rtl="0">
              <a:spcBef>
                <a:spcPts val="0"/>
              </a:spcBef>
              <a:spcAft>
                <a:spcPts val="0"/>
              </a:spcAft>
              <a:buClr>
                <a:schemeClr val="dk2"/>
              </a:buClr>
              <a:buSzPct val="100000"/>
              <a:buChar char="●"/>
            </a:pPr>
            <a:r>
              <a:rPr lang="en" sz="1200" dirty="0">
                <a:solidFill>
                  <a:schemeClr val="dk2"/>
                </a:solidFill>
              </a:rPr>
              <a:t>The weather from </a:t>
            </a:r>
            <a:r>
              <a:rPr lang="en" sz="1200" dirty="0" err="1">
                <a:solidFill>
                  <a:schemeClr val="dk2"/>
                </a:solidFill>
              </a:rPr>
              <a:t>ClimateWins</a:t>
            </a:r>
            <a:r>
              <a:rPr lang="en" sz="1200" dirty="0">
                <a:solidFill>
                  <a:schemeClr val="dk2"/>
                </a:solidFill>
              </a:rPr>
              <a:t> locations are located at the top of a mountain and considered mostly ‘unpleasant’ conditions, and will therefore continue to be unpleasant in the future.</a:t>
            </a:r>
            <a:endParaRPr sz="1200" dirty="0">
              <a:solidFill>
                <a:schemeClr val="dk2"/>
              </a:solidFill>
            </a:endParaRPr>
          </a:p>
          <a:p>
            <a:pPr marL="914400" lvl="0" indent="0" algn="l" rtl="0">
              <a:spcBef>
                <a:spcPts val="0"/>
              </a:spcBef>
              <a:spcAft>
                <a:spcPts val="0"/>
              </a:spcAft>
              <a:buNone/>
            </a:pPr>
            <a:endParaRPr sz="1200" dirty="0">
              <a:solidFill>
                <a:schemeClr val="dk2"/>
              </a:solidFill>
            </a:endParaRPr>
          </a:p>
          <a:p>
            <a:pPr marL="457200" lvl="0" indent="-293370" algn="l" rtl="0">
              <a:spcBef>
                <a:spcPts val="0"/>
              </a:spcBef>
              <a:spcAft>
                <a:spcPts val="0"/>
              </a:spcAft>
              <a:buClr>
                <a:schemeClr val="dk2"/>
              </a:buClr>
              <a:buSzPct val="100000"/>
              <a:buChar char="●"/>
            </a:pPr>
            <a:r>
              <a:rPr lang="en" sz="1200" dirty="0">
                <a:solidFill>
                  <a:schemeClr val="dk2"/>
                </a:solidFill>
              </a:rPr>
              <a:t>The weather climate across Europe will gradually increase over time.</a:t>
            </a:r>
            <a:endParaRPr sz="1200" dirty="0">
              <a:solidFill>
                <a:schemeClr val="dk2"/>
              </a:solidFill>
            </a:endParaRPr>
          </a:p>
          <a:p>
            <a:pPr marL="914400" lvl="0" indent="0" algn="l" rtl="0">
              <a:spcBef>
                <a:spcPts val="0"/>
              </a:spcBef>
              <a:spcAft>
                <a:spcPts val="0"/>
              </a:spcAft>
              <a:buNone/>
            </a:pPr>
            <a:endParaRPr sz="1200" dirty="0">
              <a:solidFill>
                <a:schemeClr val="dk2"/>
              </a:solidFill>
            </a:endParaRPr>
          </a:p>
          <a:p>
            <a:pPr marL="457200" lvl="0" indent="-293370" algn="l" rtl="0">
              <a:spcBef>
                <a:spcPts val="0"/>
              </a:spcBef>
              <a:spcAft>
                <a:spcPts val="0"/>
              </a:spcAft>
              <a:buClr>
                <a:schemeClr val="dk2"/>
              </a:buClr>
              <a:buSzPct val="100000"/>
              <a:buChar char="●"/>
            </a:pPr>
            <a:r>
              <a:rPr lang="en" sz="1200" dirty="0">
                <a:solidFill>
                  <a:schemeClr val="dk2"/>
                </a:solidFill>
              </a:rPr>
              <a:t>Supervised Learning algorithms are are an optimal tool in in predictive analysis needed for weather forecasting.</a:t>
            </a:r>
            <a:endParaRPr sz="1200" dirty="0">
              <a:solidFill>
                <a:schemeClr val="dk2"/>
              </a:solidFill>
            </a:endParaRPr>
          </a:p>
          <a:p>
            <a:pPr marL="914400" lvl="0" indent="0" algn="l" rtl="0">
              <a:spcBef>
                <a:spcPts val="0"/>
              </a:spcBef>
              <a:spcAft>
                <a:spcPts val="0"/>
              </a:spcAft>
              <a:buNone/>
            </a:pPr>
            <a:endParaRPr sz="1200" dirty="0">
              <a:solidFill>
                <a:schemeClr val="dk2"/>
              </a:solidFill>
            </a:endParaRPr>
          </a:p>
          <a:p>
            <a:pPr marL="0" lvl="0" indent="0" algn="l" rtl="0">
              <a:spcBef>
                <a:spcPts val="0"/>
              </a:spcBef>
              <a:spcAft>
                <a:spcPts val="1200"/>
              </a:spcAft>
              <a:buNone/>
            </a:pPr>
            <a:endParaRPr dirty="0"/>
          </a:p>
        </p:txBody>
      </p:sp>
      <p:pic>
        <p:nvPicPr>
          <p:cNvPr id="113" name="Google Shape;113;p14"/>
          <p:cNvPicPr preferRelativeResize="0"/>
          <p:nvPr/>
        </p:nvPicPr>
        <p:blipFill>
          <a:blip r:embed="rId3">
            <a:alphaModFix/>
          </a:blip>
          <a:stretch>
            <a:fillRect/>
          </a:stretch>
        </p:blipFill>
        <p:spPr>
          <a:xfrm>
            <a:off x="396650" y="2394325"/>
            <a:ext cx="1896075" cy="2168400"/>
          </a:xfrm>
          <a:prstGeom prst="rect">
            <a:avLst/>
          </a:prstGeom>
          <a:noFill/>
          <a:ln>
            <a:noFill/>
          </a:ln>
        </p:spPr>
      </p:pic>
      <p:pic>
        <p:nvPicPr>
          <p:cNvPr id="114" name="Google Shape;114;p14"/>
          <p:cNvPicPr preferRelativeResize="0"/>
          <p:nvPr/>
        </p:nvPicPr>
        <p:blipFill>
          <a:blip r:embed="rId4">
            <a:alphaModFix/>
          </a:blip>
          <a:stretch>
            <a:fillRect/>
          </a:stretch>
        </p:blipFill>
        <p:spPr>
          <a:xfrm>
            <a:off x="287350" y="350200"/>
            <a:ext cx="2110150" cy="1861725"/>
          </a:xfrm>
          <a:prstGeom prst="rect">
            <a:avLst/>
          </a:prstGeom>
          <a:noFill/>
          <a:ln>
            <a:noFill/>
          </a:ln>
        </p:spPr>
      </p:pic>
      <p:sp>
        <p:nvSpPr>
          <p:cNvPr id="115" name="Google Shape;115;p14"/>
          <p:cNvSpPr/>
          <p:nvPr/>
        </p:nvSpPr>
        <p:spPr>
          <a:xfrm rot="5925220">
            <a:off x="167567" y="2131306"/>
            <a:ext cx="1391711" cy="17968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 name="Google Shape;116;p14"/>
          <p:cNvSpPr/>
          <p:nvPr/>
        </p:nvSpPr>
        <p:spPr>
          <a:xfrm rot="5084520">
            <a:off x="992220" y="2280984"/>
            <a:ext cx="1689208" cy="17956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1000"/>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5"/>
          <p:cNvSpPr txBox="1">
            <a:spLocks noGrp="1"/>
          </p:cNvSpPr>
          <p:nvPr>
            <p:ph type="body" idx="1"/>
          </p:nvPr>
        </p:nvSpPr>
        <p:spPr>
          <a:xfrm>
            <a:off x="1733775" y="688888"/>
            <a:ext cx="7201800" cy="42609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 sz="2448" b="1">
                <a:solidFill>
                  <a:srgbClr val="000000"/>
                </a:solidFill>
              </a:rPr>
              <a:t>Bias</a:t>
            </a:r>
            <a:endParaRPr sz="2448">
              <a:solidFill>
                <a:srgbClr val="000000"/>
              </a:solidFill>
            </a:endParaRPr>
          </a:p>
          <a:p>
            <a:pPr marL="457200" lvl="0" indent="-317500" algn="l" rtl="0">
              <a:spcBef>
                <a:spcPts val="0"/>
              </a:spcBef>
              <a:spcAft>
                <a:spcPts val="0"/>
              </a:spcAft>
              <a:buClr>
                <a:srgbClr val="000000"/>
              </a:buClr>
              <a:buSzPts val="1400"/>
              <a:buChar char="●"/>
            </a:pPr>
            <a:r>
              <a:rPr lang="en" sz="1400" b="1">
                <a:solidFill>
                  <a:srgbClr val="000000"/>
                </a:solidFill>
              </a:rPr>
              <a:t>Location Bias: </a:t>
            </a:r>
            <a:endParaRPr sz="1400" b="1">
              <a:solidFill>
                <a:srgbClr val="000000"/>
              </a:solidFill>
            </a:endParaRPr>
          </a:p>
          <a:p>
            <a:pPr marL="1371600" lvl="1" indent="-298450" algn="l" rtl="0">
              <a:spcBef>
                <a:spcPts val="0"/>
              </a:spcBef>
              <a:spcAft>
                <a:spcPts val="0"/>
              </a:spcAft>
              <a:buClr>
                <a:schemeClr val="dk1"/>
              </a:buClr>
              <a:buSzPts val="1100"/>
              <a:buChar char="○"/>
            </a:pPr>
            <a:r>
              <a:rPr lang="en" sz="1100">
                <a:solidFill>
                  <a:schemeClr val="dk1"/>
                </a:solidFill>
              </a:rPr>
              <a:t>data utilized for this analysis was primarily collected from extreme mountain top weather.</a:t>
            </a:r>
            <a:endParaRPr sz="1100">
              <a:solidFill>
                <a:schemeClr val="dk1"/>
              </a:solidFill>
            </a:endParaRPr>
          </a:p>
          <a:p>
            <a:pPr marL="1371600" lvl="1" indent="-298450" algn="l" rtl="0">
              <a:spcBef>
                <a:spcPts val="0"/>
              </a:spcBef>
              <a:spcAft>
                <a:spcPts val="0"/>
              </a:spcAft>
              <a:buClr>
                <a:schemeClr val="dk1"/>
              </a:buClr>
              <a:buSzPts val="1100"/>
              <a:buChar char="○"/>
            </a:pPr>
            <a:r>
              <a:rPr lang="en" sz="1100">
                <a:solidFill>
                  <a:schemeClr val="dk1"/>
                </a:solidFill>
              </a:rPr>
              <a:t>For this reason, this weather has been mostly categorized as ‘unpleasant’, or less than ideal for a picnic.  This dataset is very unique in its location, and has little chance of generalizing to its intended location of Europe, and even less chance of generalizing to the rest of world												</a:t>
            </a:r>
            <a:endParaRPr sz="1100">
              <a:solidFill>
                <a:schemeClr val="dk1"/>
              </a:solidFill>
            </a:endParaRPr>
          </a:p>
          <a:p>
            <a:pPr marL="457200" lvl="0" indent="-318015" algn="l" rtl="0">
              <a:spcBef>
                <a:spcPts val="0"/>
              </a:spcBef>
              <a:spcAft>
                <a:spcPts val="0"/>
              </a:spcAft>
              <a:buClr>
                <a:srgbClr val="000000"/>
              </a:buClr>
              <a:buSzPts val="1408"/>
              <a:buChar char="●"/>
            </a:pPr>
            <a:r>
              <a:rPr lang="en" sz="1408" b="1">
                <a:solidFill>
                  <a:srgbClr val="000000"/>
                </a:solidFill>
              </a:rPr>
              <a:t>Temporal Bias: </a:t>
            </a:r>
            <a:endParaRPr sz="1408" b="1">
              <a:solidFill>
                <a:srgbClr val="000000"/>
              </a:solidFill>
            </a:endParaRPr>
          </a:p>
          <a:p>
            <a:pPr marL="1371600" lvl="1" indent="-298450" algn="l" rtl="0">
              <a:spcBef>
                <a:spcPts val="0"/>
              </a:spcBef>
              <a:spcAft>
                <a:spcPts val="0"/>
              </a:spcAft>
              <a:buClr>
                <a:schemeClr val="dk1"/>
              </a:buClr>
              <a:buSzPts val="1100"/>
              <a:buChar char="○"/>
            </a:pPr>
            <a:r>
              <a:rPr lang="en" sz="1100">
                <a:solidFill>
                  <a:schemeClr val="dk1"/>
                </a:solidFill>
              </a:rPr>
              <a:t>data was collected across a vast time span (early 1800s to 2022).</a:t>
            </a:r>
            <a:endParaRPr sz="1100">
              <a:solidFill>
                <a:schemeClr val="dk1"/>
              </a:solidFill>
            </a:endParaRPr>
          </a:p>
          <a:p>
            <a:pPr marL="1371600" lvl="1" indent="-298450" algn="l" rtl="0">
              <a:lnSpc>
                <a:spcPct val="115000"/>
              </a:lnSpc>
              <a:spcBef>
                <a:spcPts val="0"/>
              </a:spcBef>
              <a:spcAft>
                <a:spcPts val="0"/>
              </a:spcAft>
              <a:buClr>
                <a:schemeClr val="dk1"/>
              </a:buClr>
              <a:buSzPts val="1100"/>
              <a:buChar char="○"/>
            </a:pPr>
            <a:r>
              <a:rPr lang="en" sz="1100">
                <a:solidFill>
                  <a:schemeClr val="dk1"/>
                </a:solidFill>
              </a:rPr>
              <a:t>The collection methods used prior to the technological advancements that exist now are prone to error and would not be as complete as the data collected in more recent years.</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457200" lvl="0" indent="-319044" algn="l" rtl="0">
              <a:spcBef>
                <a:spcPts val="0"/>
              </a:spcBef>
              <a:spcAft>
                <a:spcPts val="0"/>
              </a:spcAft>
              <a:buClr>
                <a:srgbClr val="000000"/>
              </a:buClr>
              <a:buSzPts val="1424"/>
              <a:buChar char="●"/>
            </a:pPr>
            <a:r>
              <a:rPr lang="en" sz="1424" b="1">
                <a:solidFill>
                  <a:srgbClr val="000000"/>
                </a:solidFill>
              </a:rPr>
              <a:t>Regional or Cultural Bias: </a:t>
            </a:r>
            <a:endParaRPr sz="1424" b="1">
              <a:solidFill>
                <a:srgbClr val="000000"/>
              </a:solidFill>
            </a:endParaRPr>
          </a:p>
          <a:p>
            <a:pPr marL="1371600" lvl="1" indent="-298450" algn="l" rtl="0">
              <a:spcBef>
                <a:spcPts val="0"/>
              </a:spcBef>
              <a:spcAft>
                <a:spcPts val="0"/>
              </a:spcAft>
              <a:buClr>
                <a:schemeClr val="dk1"/>
              </a:buClr>
              <a:buSzPts val="1100"/>
              <a:buChar char="○"/>
            </a:pPr>
            <a:r>
              <a:rPr lang="en" sz="1100">
                <a:solidFill>
                  <a:schemeClr val="dk1"/>
                </a:solidFill>
              </a:rPr>
              <a:t>Each region has had a history of exposure to certain climate events. They may have less readiness or action when compared to another. Interpretations may vary from region to region.  What is considered hot weather would not tolerate cold and rainy temps.  This skews any classification of pleasant vs. unpleasant, as we have in this dataset.		                             	</a:t>
            </a:r>
            <a:endParaRPr sz="1100">
              <a:solidFill>
                <a:schemeClr val="dk2"/>
              </a:solidFill>
            </a:endParaRPr>
          </a:p>
          <a:p>
            <a:pPr marL="457200" lvl="0" indent="-298450" algn="l" rtl="0">
              <a:spcBef>
                <a:spcPts val="0"/>
              </a:spcBef>
              <a:spcAft>
                <a:spcPts val="0"/>
              </a:spcAft>
              <a:buClr>
                <a:schemeClr val="dk2"/>
              </a:buClr>
              <a:buSzPts val="1100"/>
              <a:buChar char="●"/>
            </a:pPr>
            <a:r>
              <a:rPr lang="en" sz="1424" b="1">
                <a:solidFill>
                  <a:schemeClr val="dk2"/>
                </a:solidFill>
              </a:rPr>
              <a:t>Small Sample Size:</a:t>
            </a:r>
            <a:r>
              <a:rPr lang="en" sz="1100" b="1">
                <a:solidFill>
                  <a:schemeClr val="dk2"/>
                </a:solidFill>
              </a:rPr>
              <a:t> </a:t>
            </a:r>
            <a:endParaRPr sz="1100" b="1">
              <a:solidFill>
                <a:schemeClr val="dk2"/>
              </a:solidFill>
            </a:endParaRPr>
          </a:p>
          <a:p>
            <a:pPr marL="1371600" lvl="1" indent="-298450" algn="l" rtl="0">
              <a:spcBef>
                <a:spcPts val="0"/>
              </a:spcBef>
              <a:spcAft>
                <a:spcPts val="0"/>
              </a:spcAft>
              <a:buClr>
                <a:schemeClr val="dk1"/>
              </a:buClr>
              <a:buSzPts val="1100"/>
              <a:buChar char="○"/>
            </a:pPr>
            <a:r>
              <a:rPr lang="en" sz="1100">
                <a:solidFill>
                  <a:schemeClr val="dk1"/>
                </a:solidFill>
              </a:rPr>
              <a:t>Out of the 23,755 weather stations in Europe, this analysis only studied 18 weather stations.</a:t>
            </a:r>
            <a:endParaRPr sz="1100" b="1">
              <a:solidFill>
                <a:schemeClr val="dk1"/>
              </a:solidFill>
            </a:endParaRPr>
          </a:p>
          <a:p>
            <a:pPr marL="914400" lvl="0" indent="0" algn="l" rtl="0">
              <a:lnSpc>
                <a:spcPct val="115000"/>
              </a:lnSpc>
              <a:spcBef>
                <a:spcPts val="1200"/>
              </a:spcBef>
              <a:spcAft>
                <a:spcPts val="1000"/>
              </a:spcAft>
              <a:buNone/>
            </a:pPr>
            <a:endParaRPr sz="1100" b="1">
              <a:solidFill>
                <a:srgbClr val="000000"/>
              </a:solidFill>
            </a:endParaRPr>
          </a:p>
        </p:txBody>
      </p:sp>
      <p:pic>
        <p:nvPicPr>
          <p:cNvPr id="122" name="Google Shape;122;p15"/>
          <p:cNvPicPr preferRelativeResize="0"/>
          <p:nvPr/>
        </p:nvPicPr>
        <p:blipFill>
          <a:blip r:embed="rId3">
            <a:alphaModFix/>
          </a:blip>
          <a:stretch>
            <a:fillRect/>
          </a:stretch>
        </p:blipFill>
        <p:spPr>
          <a:xfrm>
            <a:off x="196425" y="4005175"/>
            <a:ext cx="1662550" cy="836125"/>
          </a:xfrm>
          <a:prstGeom prst="rect">
            <a:avLst/>
          </a:prstGeom>
          <a:noFill/>
          <a:ln>
            <a:noFill/>
          </a:ln>
        </p:spPr>
      </p:pic>
      <p:pic>
        <p:nvPicPr>
          <p:cNvPr id="123" name="Google Shape;123;p15"/>
          <p:cNvPicPr preferRelativeResize="0"/>
          <p:nvPr/>
        </p:nvPicPr>
        <p:blipFill>
          <a:blip r:embed="rId4">
            <a:alphaModFix/>
          </a:blip>
          <a:stretch>
            <a:fillRect/>
          </a:stretch>
        </p:blipFill>
        <p:spPr>
          <a:xfrm>
            <a:off x="196425" y="2082375"/>
            <a:ext cx="1662551" cy="836125"/>
          </a:xfrm>
          <a:prstGeom prst="rect">
            <a:avLst/>
          </a:prstGeom>
          <a:noFill/>
          <a:ln>
            <a:noFill/>
          </a:ln>
        </p:spPr>
      </p:pic>
      <p:pic>
        <p:nvPicPr>
          <p:cNvPr id="124" name="Google Shape;124;p15"/>
          <p:cNvPicPr preferRelativeResize="0"/>
          <p:nvPr/>
        </p:nvPicPr>
        <p:blipFill>
          <a:blip r:embed="rId5">
            <a:alphaModFix/>
          </a:blip>
          <a:stretch>
            <a:fillRect/>
          </a:stretch>
        </p:blipFill>
        <p:spPr>
          <a:xfrm>
            <a:off x="167525" y="3015175"/>
            <a:ext cx="1662550" cy="836125"/>
          </a:xfrm>
          <a:prstGeom prst="rect">
            <a:avLst/>
          </a:prstGeom>
          <a:noFill/>
          <a:ln>
            <a:noFill/>
          </a:ln>
        </p:spPr>
      </p:pic>
      <p:sp>
        <p:nvSpPr>
          <p:cNvPr id="125" name="Google Shape;125;p15"/>
          <p:cNvSpPr txBox="1"/>
          <p:nvPr/>
        </p:nvSpPr>
        <p:spPr>
          <a:xfrm>
            <a:off x="221550" y="160950"/>
            <a:ext cx="8803800" cy="528000"/>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DATA: </a:t>
            </a:r>
            <a:r>
              <a:rPr lang="en" sz="900" b="1" dirty="0">
                <a:solidFill>
                  <a:schemeClr val="dk1"/>
                </a:solidFill>
              </a:rPr>
              <a:t> </a:t>
            </a:r>
            <a:r>
              <a:rPr lang="en" sz="1000" b="1" dirty="0">
                <a:solidFill>
                  <a:schemeClr val="dk1"/>
                </a:solidFill>
              </a:rPr>
              <a:t>Data was collected between 1800s to 2022 by ‘European Climate Assessment and Data Set Project’ found at </a:t>
            </a:r>
            <a:r>
              <a:rPr lang="en" sz="1000" b="1" u="sng" dirty="0">
                <a:solidFill>
                  <a:schemeClr val="hlink"/>
                </a:solidFill>
                <a:hlinkClick r:id="rId6"/>
              </a:rPr>
              <a:t>https://www.ecad.eu/</a:t>
            </a:r>
            <a:endParaRPr sz="1000" b="1" dirty="0">
              <a:solidFill>
                <a:schemeClr val="dk1"/>
              </a:solidFill>
            </a:endParaRPr>
          </a:p>
          <a:p>
            <a:pPr marL="0" lvl="0" indent="0" algn="l" rtl="0">
              <a:spcBef>
                <a:spcPts val="0"/>
              </a:spcBef>
              <a:spcAft>
                <a:spcPts val="0"/>
              </a:spcAft>
              <a:buNone/>
            </a:pPr>
            <a:endParaRPr sz="1000" b="1"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endParaRPr sz="800" b="1" dirty="0">
              <a:solidFill>
                <a:schemeClr val="dk1"/>
              </a:solidFill>
            </a:endParaRPr>
          </a:p>
          <a:p>
            <a:pPr marL="0" lvl="0" indent="0" algn="l" rtl="0">
              <a:spcBef>
                <a:spcPts val="0"/>
              </a:spcBef>
              <a:spcAft>
                <a:spcPts val="0"/>
              </a:spcAft>
              <a:buNone/>
            </a:pPr>
            <a:endParaRPr sz="800" b="1" dirty="0">
              <a:solidFill>
                <a:schemeClr val="dk1"/>
              </a:solidFill>
            </a:endParaRPr>
          </a:p>
        </p:txBody>
      </p:sp>
      <p:pic>
        <p:nvPicPr>
          <p:cNvPr id="126" name="Google Shape;126;p15"/>
          <p:cNvPicPr preferRelativeResize="0"/>
          <p:nvPr/>
        </p:nvPicPr>
        <p:blipFill>
          <a:blip r:embed="rId7">
            <a:alphaModFix/>
          </a:blip>
          <a:stretch>
            <a:fillRect/>
          </a:stretch>
        </p:blipFill>
        <p:spPr>
          <a:xfrm>
            <a:off x="90400" y="972475"/>
            <a:ext cx="1816800" cy="1078800"/>
          </a:xfrm>
          <a:prstGeom prst="rect">
            <a:avLst/>
          </a:prstGeom>
          <a:noFill/>
          <a:ln>
            <a:noFill/>
          </a:ln>
        </p:spPr>
      </p:pic>
      <p:cxnSp>
        <p:nvCxnSpPr>
          <p:cNvPr id="127" name="Google Shape;127;p15"/>
          <p:cNvCxnSpPr/>
          <p:nvPr/>
        </p:nvCxnSpPr>
        <p:spPr>
          <a:xfrm rot="10800000" flipH="1">
            <a:off x="167525" y="2082375"/>
            <a:ext cx="8784300" cy="38400"/>
          </a:xfrm>
          <a:prstGeom prst="straightConnector1">
            <a:avLst/>
          </a:prstGeom>
          <a:noFill/>
          <a:ln w="9525" cap="flat" cmpd="sng">
            <a:solidFill>
              <a:schemeClr val="dk2"/>
            </a:solidFill>
            <a:prstDash val="dot"/>
            <a:round/>
            <a:headEnd type="none" w="med" len="med"/>
            <a:tailEnd type="none" w="med" len="med"/>
          </a:ln>
        </p:spPr>
      </p:cxnSp>
      <p:cxnSp>
        <p:nvCxnSpPr>
          <p:cNvPr id="128" name="Google Shape;128;p15"/>
          <p:cNvCxnSpPr/>
          <p:nvPr/>
        </p:nvCxnSpPr>
        <p:spPr>
          <a:xfrm rot="10800000" flipH="1">
            <a:off x="179850" y="2919025"/>
            <a:ext cx="8784300" cy="38400"/>
          </a:xfrm>
          <a:prstGeom prst="straightConnector1">
            <a:avLst/>
          </a:prstGeom>
          <a:noFill/>
          <a:ln w="9525" cap="flat" cmpd="sng">
            <a:solidFill>
              <a:schemeClr val="dk2"/>
            </a:solidFill>
            <a:prstDash val="dot"/>
            <a:round/>
            <a:headEnd type="none" w="med" len="med"/>
            <a:tailEnd type="none" w="med" len="med"/>
          </a:ln>
        </p:spPr>
      </p:cxnSp>
      <p:cxnSp>
        <p:nvCxnSpPr>
          <p:cNvPr id="129" name="Google Shape;129;p15"/>
          <p:cNvCxnSpPr/>
          <p:nvPr/>
        </p:nvCxnSpPr>
        <p:spPr>
          <a:xfrm rot="10800000" flipH="1">
            <a:off x="231300" y="3909038"/>
            <a:ext cx="8784300" cy="384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1000"/>
                                        <p:tgtEl>
                                          <p:spTgt spid="126"/>
                                        </p:tgtEl>
                                        <p:attrNameLst>
                                          <p:attrName>ppt_w</p:attrName>
                                        </p:attrNameLst>
                                      </p:cBhvr>
                                      <p:tavLst>
                                        <p:tav tm="0">
                                          <p:val>
                                            <p:strVal val="0"/>
                                          </p:val>
                                        </p:tav>
                                        <p:tav tm="100000">
                                          <p:val>
                                            <p:strVal val="#ppt_w"/>
                                          </p:val>
                                        </p:tav>
                                      </p:tavLst>
                                    </p:anim>
                                    <p:anim calcmode="lin" valueType="num">
                                      <p:cBhvr additive="base">
                                        <p:cTn id="8" dur="1000"/>
                                        <p:tgtEl>
                                          <p:spTgt spid="126"/>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3"/>
                                        </p:tgtEl>
                                        <p:attrNameLst>
                                          <p:attrName>style.visibility</p:attrName>
                                        </p:attrNameLst>
                                      </p:cBhvr>
                                      <p:to>
                                        <p:strVal val="visible"/>
                                      </p:to>
                                    </p:set>
                                    <p:anim calcmode="lin" valueType="num">
                                      <p:cBhvr additive="base">
                                        <p:cTn id="13" dur="1000"/>
                                        <p:tgtEl>
                                          <p:spTgt spid="123"/>
                                        </p:tgtEl>
                                        <p:attrNameLst>
                                          <p:attrName>ppt_w</p:attrName>
                                        </p:attrNameLst>
                                      </p:cBhvr>
                                      <p:tavLst>
                                        <p:tav tm="0">
                                          <p:val>
                                            <p:strVal val="0"/>
                                          </p:val>
                                        </p:tav>
                                        <p:tav tm="100000">
                                          <p:val>
                                            <p:strVal val="#ppt_w"/>
                                          </p:val>
                                        </p:tav>
                                      </p:tavLst>
                                    </p:anim>
                                    <p:anim calcmode="lin" valueType="num">
                                      <p:cBhvr additive="base">
                                        <p:cTn id="14" dur="1000"/>
                                        <p:tgtEl>
                                          <p:spTgt spid="123"/>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24"/>
                                        </p:tgtEl>
                                        <p:attrNameLst>
                                          <p:attrName>style.visibility</p:attrName>
                                        </p:attrNameLst>
                                      </p:cBhvr>
                                      <p:to>
                                        <p:strVal val="visible"/>
                                      </p:to>
                                    </p:set>
                                    <p:anim calcmode="lin" valueType="num">
                                      <p:cBhvr additive="base">
                                        <p:cTn id="19" dur="1000"/>
                                        <p:tgtEl>
                                          <p:spTgt spid="124"/>
                                        </p:tgtEl>
                                        <p:attrNameLst>
                                          <p:attrName>ppt_w</p:attrName>
                                        </p:attrNameLst>
                                      </p:cBhvr>
                                      <p:tavLst>
                                        <p:tav tm="0">
                                          <p:val>
                                            <p:strVal val="0"/>
                                          </p:val>
                                        </p:tav>
                                        <p:tav tm="100000">
                                          <p:val>
                                            <p:strVal val="#ppt_w"/>
                                          </p:val>
                                        </p:tav>
                                      </p:tavLst>
                                    </p:anim>
                                    <p:anim calcmode="lin" valueType="num">
                                      <p:cBhvr additive="base">
                                        <p:cTn id="20" dur="1000"/>
                                        <p:tgtEl>
                                          <p:spTgt spid="124"/>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22"/>
                                        </p:tgtEl>
                                        <p:attrNameLst>
                                          <p:attrName>style.visibility</p:attrName>
                                        </p:attrNameLst>
                                      </p:cBhvr>
                                      <p:to>
                                        <p:strVal val="visible"/>
                                      </p:to>
                                    </p:set>
                                    <p:anim calcmode="lin" valueType="num">
                                      <p:cBhvr additive="base">
                                        <p:cTn id="25" dur="1000"/>
                                        <p:tgtEl>
                                          <p:spTgt spid="122"/>
                                        </p:tgtEl>
                                        <p:attrNameLst>
                                          <p:attrName>ppt_w</p:attrName>
                                        </p:attrNameLst>
                                      </p:cBhvr>
                                      <p:tavLst>
                                        <p:tav tm="0">
                                          <p:val>
                                            <p:strVal val="0"/>
                                          </p:val>
                                        </p:tav>
                                        <p:tav tm="100000">
                                          <p:val>
                                            <p:strVal val="#ppt_w"/>
                                          </p:val>
                                        </p:tav>
                                      </p:tavLst>
                                    </p:anim>
                                    <p:anim calcmode="lin" valueType="num">
                                      <p:cBhvr additive="base">
                                        <p:cTn id="26" dur="1000"/>
                                        <p:tgtEl>
                                          <p:spTgt spid="1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a:spLocks noGrp="1"/>
          </p:cNvSpPr>
          <p:nvPr>
            <p:ph type="title"/>
          </p:nvPr>
        </p:nvSpPr>
        <p:spPr>
          <a:xfrm>
            <a:off x="137575" y="360350"/>
            <a:ext cx="8921700" cy="925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ourier New"/>
                <a:ea typeface="Courier New"/>
                <a:cs typeface="Courier New"/>
                <a:sym typeface="Courier New"/>
              </a:rPr>
              <a:t>What is optimization &amp; what did it reveal about temperatures over the past 60 years?</a:t>
            </a:r>
            <a:endParaRPr>
              <a:latin typeface="Courier New"/>
              <a:ea typeface="Courier New"/>
              <a:cs typeface="Courier New"/>
              <a:sym typeface="Courier New"/>
            </a:endParaRPr>
          </a:p>
        </p:txBody>
      </p:sp>
      <p:sp>
        <p:nvSpPr>
          <p:cNvPr id="135" name="Google Shape;135;p16"/>
          <p:cNvSpPr txBox="1">
            <a:spLocks noGrp="1"/>
          </p:cNvSpPr>
          <p:nvPr>
            <p:ph type="body" idx="1"/>
          </p:nvPr>
        </p:nvSpPr>
        <p:spPr>
          <a:xfrm>
            <a:off x="311700" y="1285850"/>
            <a:ext cx="8520600" cy="288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solidFill>
                  <a:schemeClr val="dk1"/>
                </a:solidFill>
              </a:rPr>
              <a:t>Optimization lowers the risk of error and improves the accuracy of a model, often used to determine which algorithms to use.  It helps understand valleys and peaks of the local/global landscape of the data.</a:t>
            </a:r>
            <a:endParaRPr sz="1200" b="1">
              <a:solidFill>
                <a:schemeClr val="dk1"/>
              </a:solidFill>
            </a:endParaRPr>
          </a:p>
          <a:p>
            <a:pPr marL="0" lvl="0" indent="0" algn="l" rtl="0">
              <a:spcBef>
                <a:spcPts val="0"/>
              </a:spcBef>
              <a:spcAft>
                <a:spcPts val="0"/>
              </a:spcAft>
              <a:buNone/>
            </a:pPr>
            <a:endParaRPr sz="1200" b="1">
              <a:solidFill>
                <a:schemeClr val="dk1"/>
              </a:solidFill>
            </a:endParaRPr>
          </a:p>
          <a:p>
            <a:pPr marL="457200" lvl="0" indent="-304800" algn="l" rtl="0">
              <a:spcBef>
                <a:spcPts val="0"/>
              </a:spcBef>
              <a:spcAft>
                <a:spcPts val="0"/>
              </a:spcAft>
              <a:buClr>
                <a:schemeClr val="dk1"/>
              </a:buClr>
              <a:buSzPts val="1200"/>
              <a:buChar char="●"/>
            </a:pPr>
            <a:r>
              <a:rPr lang="en" sz="1200" b="1">
                <a:solidFill>
                  <a:schemeClr val="dk2"/>
                </a:solidFill>
                <a:latin typeface="Courier New"/>
                <a:ea typeface="Courier New"/>
                <a:cs typeface="Courier New"/>
                <a:sym typeface="Courier New"/>
              </a:rPr>
              <a:t>Gradient Descent</a:t>
            </a:r>
            <a:r>
              <a:rPr lang="en" sz="1200">
                <a:solidFill>
                  <a:schemeClr val="dk1"/>
                </a:solidFill>
                <a:latin typeface="Courier New"/>
                <a:ea typeface="Courier New"/>
                <a:cs typeface="Courier New"/>
                <a:sym typeface="Courier New"/>
              </a:rPr>
              <a:t> </a:t>
            </a:r>
            <a:r>
              <a:rPr lang="en" sz="1200">
                <a:solidFill>
                  <a:schemeClr val="dk1"/>
                </a:solidFill>
              </a:rPr>
              <a:t>(used in both linear and nonlinear data) was used in this study to determine the local minimums and maximums of the data points.  </a:t>
            </a:r>
            <a:endParaRPr sz="1200">
              <a:solidFill>
                <a:schemeClr val="dk1"/>
              </a:solidFill>
            </a:endParaRPr>
          </a:p>
          <a:p>
            <a:pPr marL="1371600" lvl="1" indent="-304800" algn="l" rtl="0">
              <a:spcBef>
                <a:spcPts val="0"/>
              </a:spcBef>
              <a:spcAft>
                <a:spcPts val="0"/>
              </a:spcAft>
              <a:buClr>
                <a:schemeClr val="dk1"/>
              </a:buClr>
              <a:buSzPts val="1200"/>
              <a:buChar char="○"/>
            </a:pPr>
            <a:r>
              <a:rPr lang="en" sz="1200">
                <a:solidFill>
                  <a:schemeClr val="dk1"/>
                </a:solidFill>
              </a:rPr>
              <a:t>Three iterations performed, adjusting step lengths (alpha) in order to get a result as near to 0 as possible</a:t>
            </a:r>
            <a:endParaRPr sz="1200">
              <a:solidFill>
                <a:schemeClr val="dk1"/>
              </a:solidFill>
            </a:endParaRPr>
          </a:p>
          <a:p>
            <a:pPr marL="1371600" lvl="1" indent="-304800" algn="l" rtl="0">
              <a:spcBef>
                <a:spcPts val="0"/>
              </a:spcBef>
              <a:spcAft>
                <a:spcPts val="0"/>
              </a:spcAft>
              <a:buClr>
                <a:schemeClr val="dk1"/>
              </a:buClr>
              <a:buSzPts val="1200"/>
              <a:buChar char="○"/>
            </a:pPr>
            <a:r>
              <a:rPr lang="en" sz="1200">
                <a:solidFill>
                  <a:schemeClr val="dk1"/>
                </a:solidFill>
              </a:rPr>
              <a:t>Follow on next slide</a:t>
            </a:r>
            <a:endParaRPr sz="1200">
              <a:solidFill>
                <a:schemeClr val="dk1"/>
              </a:solidFill>
            </a:endParaRPr>
          </a:p>
          <a:p>
            <a:pPr marL="0" lvl="0" indent="0" algn="l" rtl="0">
              <a:spcBef>
                <a:spcPts val="0"/>
              </a:spcBef>
              <a:spcAft>
                <a:spcPts val="0"/>
              </a:spcAft>
              <a:buNone/>
            </a:pPr>
            <a:endParaRPr sz="800" b="1">
              <a:solidFill>
                <a:schemeClr val="dk1"/>
              </a:solidFill>
            </a:endParaRPr>
          </a:p>
          <a:p>
            <a:pPr marL="0" lvl="0" indent="0" algn="l" rtl="0">
              <a:spcBef>
                <a:spcPts val="0"/>
              </a:spcBef>
              <a:spcAft>
                <a:spcPts val="1200"/>
              </a:spcAft>
              <a:buNone/>
            </a:pPr>
            <a:endParaRPr/>
          </a:p>
        </p:txBody>
      </p:sp>
      <p:pic>
        <p:nvPicPr>
          <p:cNvPr id="136" name="Google Shape;136;p16"/>
          <p:cNvPicPr preferRelativeResize="0"/>
          <p:nvPr/>
        </p:nvPicPr>
        <p:blipFill>
          <a:blip r:embed="rId3">
            <a:alphaModFix/>
          </a:blip>
          <a:stretch>
            <a:fillRect/>
          </a:stretch>
        </p:blipFill>
        <p:spPr>
          <a:xfrm>
            <a:off x="440700" y="3147525"/>
            <a:ext cx="7819049" cy="1804000"/>
          </a:xfrm>
          <a:prstGeom prst="rect">
            <a:avLst/>
          </a:prstGeom>
          <a:noFill/>
          <a:ln>
            <a:noFill/>
          </a:ln>
        </p:spPr>
      </p:pic>
      <p:sp>
        <p:nvSpPr>
          <p:cNvPr id="137" name="Google Shape;137;p16"/>
          <p:cNvSpPr/>
          <p:nvPr/>
        </p:nvSpPr>
        <p:spPr>
          <a:xfrm>
            <a:off x="2877000" y="3591200"/>
            <a:ext cx="150900" cy="684000"/>
          </a:xfrm>
          <a:prstGeom prst="down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 name="Google Shape;138;p16"/>
          <p:cNvSpPr/>
          <p:nvPr/>
        </p:nvSpPr>
        <p:spPr>
          <a:xfrm>
            <a:off x="4659000" y="2710975"/>
            <a:ext cx="150900" cy="613200"/>
          </a:xfrm>
          <a:prstGeom prst="downArrow">
            <a:avLst>
              <a:gd name="adj1" fmla="val 50000"/>
              <a:gd name="adj2" fmla="val 50000"/>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6"/>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1000"/>
                                        <p:tgtEl>
                                          <p:spTgt spid="1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 calcmode="lin" valueType="num">
                                      <p:cBhvr additive="base">
                                        <p:cTn id="12" dur="1000"/>
                                        <p:tgtEl>
                                          <p:spTgt spid="1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7"/>
          <p:cNvPicPr preferRelativeResize="0"/>
          <p:nvPr/>
        </p:nvPicPr>
        <p:blipFill>
          <a:blip r:embed="rId3">
            <a:alphaModFix/>
          </a:blip>
          <a:stretch>
            <a:fillRect/>
          </a:stretch>
        </p:blipFill>
        <p:spPr>
          <a:xfrm>
            <a:off x="161925" y="2100875"/>
            <a:ext cx="3690824" cy="2704324"/>
          </a:xfrm>
          <a:prstGeom prst="rect">
            <a:avLst/>
          </a:prstGeom>
          <a:noFill/>
          <a:ln>
            <a:noFill/>
          </a:ln>
        </p:spPr>
      </p:pic>
      <p:pic>
        <p:nvPicPr>
          <p:cNvPr id="144" name="Google Shape;144;p17"/>
          <p:cNvPicPr preferRelativeResize="0"/>
          <p:nvPr/>
        </p:nvPicPr>
        <p:blipFill>
          <a:blip r:embed="rId4">
            <a:alphaModFix/>
          </a:blip>
          <a:stretch>
            <a:fillRect/>
          </a:stretch>
        </p:blipFill>
        <p:spPr>
          <a:xfrm>
            <a:off x="5006825" y="1156825"/>
            <a:ext cx="3901525" cy="3753526"/>
          </a:xfrm>
          <a:prstGeom prst="rect">
            <a:avLst/>
          </a:prstGeom>
          <a:noFill/>
          <a:ln>
            <a:noFill/>
          </a:ln>
        </p:spPr>
      </p:pic>
      <p:sp>
        <p:nvSpPr>
          <p:cNvPr id="145" name="Google Shape;145;p17"/>
          <p:cNvSpPr/>
          <p:nvPr/>
        </p:nvSpPr>
        <p:spPr>
          <a:xfrm>
            <a:off x="161925" y="73150"/>
            <a:ext cx="8794023" cy="882500"/>
          </a:xfrm>
          <a:prstGeom prst="rect">
            <a:avLst/>
          </a:prstGeom>
        </p:spPr>
        <p:txBody>
          <a:bodyPr>
            <a:prstTxWarp prst="textPlain">
              <a:avLst/>
            </a:prstTxWarp>
          </a:bodyPr>
          <a:lstStyle/>
          <a:p>
            <a:pPr lvl="0" algn="ctr"/>
            <a:r>
              <a:rPr b="1" i="0">
                <a:ln w="9525" cap="flat" cmpd="sng">
                  <a:solidFill>
                    <a:srgbClr val="9900FF"/>
                  </a:solidFill>
                  <a:prstDash val="solid"/>
                  <a:round/>
                  <a:headEnd type="none" w="sm" len="sm"/>
                  <a:tailEnd type="none" w="sm" len="sm"/>
                </a:ln>
                <a:solidFill>
                  <a:srgbClr val="E69138"/>
                </a:solidFill>
                <a:latin typeface="Courier New"/>
              </a:rPr>
              <a:t>Is Climate Increasing?</a:t>
            </a:r>
          </a:p>
        </p:txBody>
      </p:sp>
      <p:sp>
        <p:nvSpPr>
          <p:cNvPr id="146" name="Google Shape;146;p17"/>
          <p:cNvSpPr/>
          <p:nvPr/>
        </p:nvSpPr>
        <p:spPr>
          <a:xfrm>
            <a:off x="4214900" y="1106525"/>
            <a:ext cx="945300" cy="3651600"/>
          </a:xfrm>
          <a:prstGeom prst="homePlate">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latin typeface="Courier New"/>
                <a:ea typeface="Courier New"/>
                <a:cs typeface="Courier New"/>
                <a:sym typeface="Courier New"/>
              </a:rPr>
              <a:t>Belgrade:</a:t>
            </a:r>
            <a:endParaRPr sz="700" b="1">
              <a:latin typeface="Courier New"/>
              <a:ea typeface="Courier New"/>
              <a:cs typeface="Courier New"/>
              <a:sym typeface="Courier New"/>
            </a:endParaRPr>
          </a:p>
          <a:p>
            <a:pPr marL="0" lvl="0" indent="0" algn="ctr" rtl="0">
              <a:spcBef>
                <a:spcPts val="0"/>
              </a:spcBef>
              <a:spcAft>
                <a:spcPts val="0"/>
              </a:spcAft>
              <a:buNone/>
            </a:pPr>
            <a:endParaRPr sz="700" b="1">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en" sz="700" b="1">
                <a:solidFill>
                  <a:schemeClr val="dk1"/>
                </a:solidFill>
                <a:latin typeface="Barlow Condensed"/>
                <a:ea typeface="Barlow Condensed"/>
                <a:cs typeface="Barlow Condensed"/>
                <a:sym typeface="Barlow Condensed"/>
              </a:rPr>
              <a:t>3 iterations</a:t>
            </a:r>
            <a:endParaRPr sz="700" b="1">
              <a:latin typeface="Barlow Condensed"/>
              <a:ea typeface="Barlow Condensed"/>
              <a:cs typeface="Barlow Condensed"/>
              <a:sym typeface="Barlow Condensed"/>
            </a:endParaRPr>
          </a:p>
          <a:p>
            <a:pPr marL="0" lvl="0" indent="0" algn="ctr" rtl="0">
              <a:spcBef>
                <a:spcPts val="0"/>
              </a:spcBef>
              <a:spcAft>
                <a:spcPts val="0"/>
              </a:spcAft>
              <a:buNone/>
            </a:pPr>
            <a:r>
              <a:rPr lang="en" sz="700">
                <a:latin typeface="Barlow Condensed"/>
                <a:ea typeface="Barlow Condensed"/>
                <a:cs typeface="Barlow Condensed"/>
                <a:sym typeface="Barlow Condensed"/>
              </a:rPr>
              <a:t>showing</a:t>
            </a:r>
            <a:endParaRPr sz="700">
              <a:latin typeface="Barlow Condensed"/>
              <a:ea typeface="Barlow Condensed"/>
              <a:cs typeface="Barlow Condensed"/>
              <a:sym typeface="Barlow Condensed"/>
            </a:endParaRPr>
          </a:p>
          <a:p>
            <a:pPr marL="0" lvl="0" indent="0" algn="ctr" rtl="0">
              <a:spcBef>
                <a:spcPts val="0"/>
              </a:spcBef>
              <a:spcAft>
                <a:spcPts val="0"/>
              </a:spcAft>
              <a:buNone/>
            </a:pPr>
            <a:r>
              <a:rPr lang="en" sz="700" i="1">
                <a:latin typeface="Barlow Condensed"/>
                <a:ea typeface="Barlow Condensed"/>
                <a:cs typeface="Barlow Condensed"/>
                <a:sym typeface="Barlow Condensed"/>
              </a:rPr>
              <a:t>loss of function </a:t>
            </a:r>
            <a:r>
              <a:rPr lang="en" sz="700">
                <a:latin typeface="Barlow Condensed"/>
                <a:ea typeface="Barlow Condensed"/>
                <a:cs typeface="Barlow Condensed"/>
                <a:sym typeface="Barlow Condensed"/>
              </a:rPr>
              <a:t>and </a:t>
            </a:r>
            <a:r>
              <a:rPr lang="en" sz="700" i="1">
                <a:latin typeface="Barlow Condensed"/>
                <a:ea typeface="Barlow Condensed"/>
                <a:cs typeface="Barlow Condensed"/>
                <a:sym typeface="Barlow Condensed"/>
              </a:rPr>
              <a:t>loss profile</a:t>
            </a:r>
            <a:endParaRPr sz="700" i="1">
              <a:latin typeface="Barlow Condensed"/>
              <a:ea typeface="Barlow Condensed"/>
              <a:cs typeface="Barlow Condensed"/>
              <a:sym typeface="Barlow Condensed"/>
            </a:endParaRPr>
          </a:p>
          <a:p>
            <a:pPr marL="0" lvl="0" indent="0" algn="ctr" rtl="0">
              <a:spcBef>
                <a:spcPts val="0"/>
              </a:spcBef>
              <a:spcAft>
                <a:spcPts val="0"/>
              </a:spcAft>
              <a:buNone/>
            </a:pPr>
            <a:endParaRPr sz="700">
              <a:latin typeface="Barlow Condensed"/>
              <a:ea typeface="Barlow Condensed"/>
              <a:cs typeface="Barlow Condensed"/>
              <a:sym typeface="Barlow Condensed"/>
            </a:endParaRPr>
          </a:p>
          <a:p>
            <a:pPr marL="0" lvl="0" indent="0" algn="ctr" rtl="0">
              <a:spcBef>
                <a:spcPts val="0"/>
              </a:spcBef>
              <a:spcAft>
                <a:spcPts val="0"/>
              </a:spcAft>
              <a:buNone/>
            </a:pPr>
            <a:endParaRPr sz="900"/>
          </a:p>
        </p:txBody>
      </p:sp>
      <p:sp>
        <p:nvSpPr>
          <p:cNvPr id="147" name="Google Shape;147;p17"/>
          <p:cNvSpPr/>
          <p:nvPr/>
        </p:nvSpPr>
        <p:spPr>
          <a:xfrm>
            <a:off x="3893000" y="2997700"/>
            <a:ext cx="191100" cy="1659600"/>
          </a:xfrm>
          <a:prstGeom prst="downArrow">
            <a:avLst>
              <a:gd name="adj1" fmla="val 50000"/>
              <a:gd name="adj2" fmla="val 4823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 name="Google Shape;148;p17"/>
          <p:cNvSpPr/>
          <p:nvPr/>
        </p:nvSpPr>
        <p:spPr>
          <a:xfrm>
            <a:off x="3762200" y="4697675"/>
            <a:ext cx="452700" cy="402300"/>
          </a:xfrm>
          <a:prstGeom prst="sun">
            <a:avLst>
              <a:gd name="adj" fmla="val 25000"/>
            </a:avLst>
          </a:prstGeom>
          <a:solidFill>
            <a:srgbClr val="F7F5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 name="Google Shape;149;p17"/>
          <p:cNvSpPr txBox="1">
            <a:spLocks noGrp="1"/>
          </p:cNvSpPr>
          <p:nvPr>
            <p:ph type="body" idx="1"/>
          </p:nvPr>
        </p:nvSpPr>
        <p:spPr>
          <a:xfrm>
            <a:off x="0" y="955650"/>
            <a:ext cx="4279500" cy="1145400"/>
          </a:xfrm>
          <a:prstGeom prst="rect">
            <a:avLst/>
          </a:prstGeom>
        </p:spPr>
        <p:txBody>
          <a:bodyPr spcFirstLastPara="1" wrap="square" lIns="91425" tIns="91425" rIns="91425" bIns="91425" anchor="t" anchorCtr="0">
            <a:normAutofit fontScale="77500"/>
          </a:bodyPr>
          <a:lstStyle/>
          <a:p>
            <a:pPr marL="457200" lvl="0" indent="-277812" algn="l" rtl="0">
              <a:spcBef>
                <a:spcPts val="0"/>
              </a:spcBef>
              <a:spcAft>
                <a:spcPts val="0"/>
              </a:spcAft>
              <a:buClr>
                <a:srgbClr val="45818E"/>
              </a:buClr>
              <a:buSzPct val="100000"/>
              <a:buChar char="●"/>
            </a:pPr>
            <a:r>
              <a:rPr lang="en" sz="1000">
                <a:solidFill>
                  <a:srgbClr val="45818E"/>
                </a:solidFill>
                <a:highlight>
                  <a:schemeClr val="lt1"/>
                </a:highlight>
              </a:rPr>
              <a:t>Belgrade has  freezing minimum temps getting colder over past 20 years.  It has warmed up by about 5 degrees over past 60 years, when looking at the mean per year.  The max mean raised 1 degree higher than 60 years ago).</a:t>
            </a:r>
            <a:endParaRPr sz="1000">
              <a:solidFill>
                <a:srgbClr val="45818E"/>
              </a:solidFill>
              <a:highlight>
                <a:schemeClr val="lt1"/>
              </a:highlight>
            </a:endParaRPr>
          </a:p>
          <a:p>
            <a:pPr marL="457200" lvl="0" indent="0" algn="l" rtl="0">
              <a:spcBef>
                <a:spcPts val="400"/>
              </a:spcBef>
              <a:spcAft>
                <a:spcPts val="0"/>
              </a:spcAft>
              <a:buNone/>
            </a:pPr>
            <a:endParaRPr sz="1000">
              <a:solidFill>
                <a:srgbClr val="45818E"/>
              </a:solidFill>
              <a:highlight>
                <a:schemeClr val="lt1"/>
              </a:highlight>
            </a:endParaRPr>
          </a:p>
          <a:p>
            <a:pPr marL="457200" lvl="0" indent="-277812" algn="l" rtl="0">
              <a:spcBef>
                <a:spcPts val="400"/>
              </a:spcBef>
              <a:spcAft>
                <a:spcPts val="0"/>
              </a:spcAft>
              <a:buClr>
                <a:srgbClr val="45818E"/>
              </a:buClr>
              <a:buSzPct val="100000"/>
              <a:buChar char="●"/>
            </a:pPr>
            <a:r>
              <a:rPr lang="en" sz="1000">
                <a:solidFill>
                  <a:srgbClr val="45818E"/>
                </a:solidFill>
                <a:highlight>
                  <a:schemeClr val="lt1"/>
                </a:highlight>
              </a:rPr>
              <a:t>In general, all means, mins, and max temperatures have increased, with the exception of Valencia (where data is likely skewed due to permanency of 10.7 report).</a:t>
            </a:r>
            <a:endParaRPr>
              <a:solidFill>
                <a:srgbClr val="45818E"/>
              </a:solidFill>
              <a:highlight>
                <a:schemeClr val="lt1"/>
              </a:highlight>
            </a:endParaRPr>
          </a:p>
        </p:txBody>
      </p:sp>
      <p:sp>
        <p:nvSpPr>
          <p:cNvPr id="150" name="Google Shape;150;p17"/>
          <p:cNvSpPr/>
          <p:nvPr/>
        </p:nvSpPr>
        <p:spPr>
          <a:xfrm>
            <a:off x="2709325" y="2942175"/>
            <a:ext cx="1143300" cy="1815900"/>
          </a:xfrm>
          <a:prstGeom prst="flowChartAlternateProcess">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additive="base">
                                        <p:cTn id="7" dur="1000"/>
                                        <p:tgtEl>
                                          <p:spTgt spid="146"/>
                                        </p:tgtEl>
                                        <p:attrNameLst>
                                          <p:attrName>ppt_w</p:attrName>
                                        </p:attrNameLst>
                                      </p:cBhvr>
                                      <p:tavLst>
                                        <p:tav tm="0">
                                          <p:val>
                                            <p:strVal val="0"/>
                                          </p:val>
                                        </p:tav>
                                        <p:tav tm="100000">
                                          <p:val>
                                            <p:strVal val="#ppt_w"/>
                                          </p:val>
                                        </p:tav>
                                      </p:tavLst>
                                    </p:anim>
                                    <p:anim calcmode="lin" valueType="num">
                                      <p:cBhvr additive="base">
                                        <p:cTn id="8" dur="1000"/>
                                        <p:tgtEl>
                                          <p:spTgt spid="146"/>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47"/>
                                        </p:tgtEl>
                                        <p:attrNameLst>
                                          <p:attrName>style.visibility</p:attrName>
                                        </p:attrNameLst>
                                      </p:cBhvr>
                                      <p:to>
                                        <p:strVal val="visible"/>
                                      </p:to>
                                    </p:set>
                                    <p:anim calcmode="lin" valueType="num">
                                      <p:cBhvr additive="base">
                                        <p:cTn id="17" dur="1000"/>
                                        <p:tgtEl>
                                          <p:spTgt spid="147"/>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3" presetClass="entr" presetSubtype="16" fill="hold" nodeType="afterEffect">
                                  <p:stCondLst>
                                    <p:cond delay="0"/>
                                  </p:stCondLst>
                                  <p:childTnLst>
                                    <p:set>
                                      <p:cBhvr>
                                        <p:cTn id="20" dur="1" fill="hold">
                                          <p:stCondLst>
                                            <p:cond delay="0"/>
                                          </p:stCondLst>
                                        </p:cTn>
                                        <p:tgtEl>
                                          <p:spTgt spid="148"/>
                                        </p:tgtEl>
                                        <p:attrNameLst>
                                          <p:attrName>style.visibility</p:attrName>
                                        </p:attrNameLst>
                                      </p:cBhvr>
                                      <p:to>
                                        <p:strVal val="visible"/>
                                      </p:to>
                                    </p:set>
                                    <p:anim calcmode="lin" valueType="num">
                                      <p:cBhvr additive="base">
                                        <p:cTn id="21" dur="1000"/>
                                        <p:tgtEl>
                                          <p:spTgt spid="148"/>
                                        </p:tgtEl>
                                        <p:attrNameLst>
                                          <p:attrName>ppt_w</p:attrName>
                                        </p:attrNameLst>
                                      </p:cBhvr>
                                      <p:tavLst>
                                        <p:tav tm="0">
                                          <p:val>
                                            <p:strVal val="0"/>
                                          </p:val>
                                        </p:tav>
                                        <p:tav tm="100000">
                                          <p:val>
                                            <p:strVal val="#ppt_w"/>
                                          </p:val>
                                        </p:tav>
                                      </p:tavLst>
                                    </p:anim>
                                    <p:anim calcmode="lin" valueType="num">
                                      <p:cBhvr additive="base">
                                        <p:cTn id="22" dur="1000"/>
                                        <p:tgtEl>
                                          <p:spTgt spid="14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txBox="1">
            <a:spLocks noGrp="1"/>
          </p:cNvSpPr>
          <p:nvPr>
            <p:ph type="title"/>
          </p:nvPr>
        </p:nvSpPr>
        <p:spPr>
          <a:xfrm>
            <a:off x="1132425" y="90725"/>
            <a:ext cx="6805200" cy="506400"/>
          </a:xfrm>
          <a:prstGeom prst="rect">
            <a:avLst/>
          </a:prstGeom>
          <a:solidFill>
            <a:srgbClr val="FFF2CC"/>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940">
                <a:latin typeface="Courier New"/>
                <a:ea typeface="Courier New"/>
                <a:cs typeface="Courier New"/>
                <a:sym typeface="Courier New"/>
              </a:rPr>
              <a:t>Supervised Machine Learning</a:t>
            </a:r>
            <a:endParaRPr sz="2940">
              <a:latin typeface="Courier New"/>
              <a:ea typeface="Courier New"/>
              <a:cs typeface="Courier New"/>
              <a:sym typeface="Courier New"/>
            </a:endParaRPr>
          </a:p>
        </p:txBody>
      </p:sp>
      <p:sp>
        <p:nvSpPr>
          <p:cNvPr id="156" name="Google Shape;156;p18"/>
          <p:cNvSpPr txBox="1">
            <a:spLocks noGrp="1"/>
          </p:cNvSpPr>
          <p:nvPr>
            <p:ph type="body" idx="1"/>
          </p:nvPr>
        </p:nvSpPr>
        <p:spPr>
          <a:xfrm>
            <a:off x="40075" y="1373600"/>
            <a:ext cx="2955000" cy="11151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sz="1400" b="1">
                <a:latin typeface="Courier New"/>
                <a:ea typeface="Courier New"/>
                <a:cs typeface="Courier New"/>
                <a:sym typeface="Courier New"/>
              </a:rPr>
              <a:t>K-Nearest Neighbor (KNN)</a:t>
            </a:r>
            <a:r>
              <a:rPr lang="en" sz="1400">
                <a:latin typeface="Courier New"/>
                <a:ea typeface="Courier New"/>
                <a:cs typeface="Courier New"/>
                <a:sym typeface="Courier New"/>
              </a:rPr>
              <a:t>:</a:t>
            </a:r>
            <a:r>
              <a:rPr lang="en" sz="1500">
                <a:latin typeface="Courier New"/>
                <a:ea typeface="Courier New"/>
                <a:cs typeface="Courier New"/>
                <a:sym typeface="Courier New"/>
              </a:rPr>
              <a:t> </a:t>
            </a:r>
            <a:r>
              <a:rPr lang="en" sz="800">
                <a:latin typeface="Barlow Condensed"/>
                <a:ea typeface="Barlow Condensed"/>
                <a:cs typeface="Barlow Condensed"/>
                <a:sym typeface="Barlow Condensed"/>
              </a:rPr>
              <a:t>classifies data on its proximity to its neighbors</a:t>
            </a:r>
            <a:endParaRPr sz="800">
              <a:latin typeface="Barlow Condensed"/>
              <a:ea typeface="Barlow Condensed"/>
              <a:cs typeface="Barlow Condensed"/>
              <a:sym typeface="Barlow Condensed"/>
            </a:endParaRPr>
          </a:p>
          <a:p>
            <a:pPr marL="0" lvl="0" indent="0" algn="ctr" rtl="0">
              <a:lnSpc>
                <a:spcPct val="100000"/>
              </a:lnSpc>
              <a:spcBef>
                <a:spcPts val="0"/>
              </a:spcBef>
              <a:spcAft>
                <a:spcPts val="0"/>
              </a:spcAft>
              <a:buNone/>
            </a:pPr>
            <a:endParaRPr sz="800"/>
          </a:p>
          <a:p>
            <a:pPr marL="0" lvl="0" indent="0" algn="ctr" rtl="0">
              <a:spcBef>
                <a:spcPts val="0"/>
              </a:spcBef>
              <a:spcAft>
                <a:spcPts val="0"/>
              </a:spcAft>
              <a:buNone/>
            </a:pPr>
            <a:r>
              <a:rPr lang="en" sz="1200">
                <a:solidFill>
                  <a:schemeClr val="dk1"/>
                </a:solidFill>
              </a:rPr>
              <a:t>Test Accuracy Scores = 88.46%</a:t>
            </a:r>
            <a:endParaRPr/>
          </a:p>
        </p:txBody>
      </p:sp>
      <p:sp>
        <p:nvSpPr>
          <p:cNvPr id="157" name="Google Shape;157;p18"/>
          <p:cNvSpPr txBox="1">
            <a:spLocks noGrp="1"/>
          </p:cNvSpPr>
          <p:nvPr>
            <p:ph type="body" idx="1"/>
          </p:nvPr>
        </p:nvSpPr>
        <p:spPr>
          <a:xfrm>
            <a:off x="2855300" y="1318250"/>
            <a:ext cx="3622500" cy="1225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b="1">
                <a:latin typeface="Courier New"/>
                <a:ea typeface="Courier New"/>
                <a:cs typeface="Courier New"/>
                <a:sym typeface="Courier New"/>
              </a:rPr>
              <a:t>Artificial Neural Network(ANN)</a:t>
            </a:r>
            <a:r>
              <a:rPr lang="en" b="1">
                <a:latin typeface="Courier New"/>
                <a:ea typeface="Courier New"/>
                <a:cs typeface="Courier New"/>
                <a:sym typeface="Courier New"/>
              </a:rPr>
              <a:t>:</a:t>
            </a:r>
            <a:r>
              <a:rPr lang="en" sz="1600">
                <a:latin typeface="Courier New"/>
                <a:ea typeface="Courier New"/>
                <a:cs typeface="Courier New"/>
                <a:sym typeface="Courier New"/>
              </a:rPr>
              <a:t> </a:t>
            </a:r>
            <a:endParaRPr sz="1600">
              <a:latin typeface="Courier New"/>
              <a:ea typeface="Courier New"/>
              <a:cs typeface="Courier New"/>
              <a:sym typeface="Courier New"/>
            </a:endParaRPr>
          </a:p>
          <a:p>
            <a:pPr marL="0" lvl="0" indent="0" algn="ctr" rtl="0">
              <a:lnSpc>
                <a:spcPct val="100000"/>
              </a:lnSpc>
              <a:spcBef>
                <a:spcPts val="0"/>
              </a:spcBef>
              <a:spcAft>
                <a:spcPts val="0"/>
              </a:spcAft>
              <a:buNone/>
            </a:pPr>
            <a:r>
              <a:rPr lang="en" sz="800">
                <a:latin typeface="Barlow Condensed"/>
                <a:ea typeface="Barlow Condensed"/>
                <a:cs typeface="Barlow Condensed"/>
                <a:sym typeface="Barlow Condensed"/>
              </a:rPr>
              <a:t>Replicates the human brain, consisting of input and output layers, along with hidden layers by adjusting weights to obtain outcomes</a:t>
            </a:r>
            <a:endParaRPr sz="800">
              <a:latin typeface="Barlow Condensed"/>
              <a:ea typeface="Barlow Condensed"/>
              <a:cs typeface="Barlow Condensed"/>
              <a:sym typeface="Barlow Condensed"/>
            </a:endParaRPr>
          </a:p>
          <a:p>
            <a:pPr marL="0" lvl="0" indent="0" algn="ctr" rtl="0">
              <a:lnSpc>
                <a:spcPct val="100000"/>
              </a:lnSpc>
              <a:spcBef>
                <a:spcPts val="0"/>
              </a:spcBef>
              <a:spcAft>
                <a:spcPts val="0"/>
              </a:spcAft>
              <a:buClr>
                <a:schemeClr val="dk1"/>
              </a:buClr>
              <a:buSzPts val="1100"/>
              <a:buFont typeface="Arial"/>
              <a:buNone/>
            </a:pPr>
            <a:endParaRPr sz="800">
              <a:latin typeface="Barlow Condensed"/>
              <a:ea typeface="Barlow Condensed"/>
              <a:cs typeface="Barlow Condensed"/>
              <a:sym typeface="Barlow Condensed"/>
            </a:endParaRPr>
          </a:p>
          <a:p>
            <a:pPr marL="0" lvl="0" indent="0" algn="ctr" rtl="0">
              <a:lnSpc>
                <a:spcPct val="100000"/>
              </a:lnSpc>
              <a:spcBef>
                <a:spcPts val="0"/>
              </a:spcBef>
              <a:spcAft>
                <a:spcPts val="0"/>
              </a:spcAft>
              <a:buClr>
                <a:schemeClr val="dk1"/>
              </a:buClr>
              <a:buSzPts val="1100"/>
              <a:buFont typeface="Arial"/>
              <a:buNone/>
            </a:pPr>
            <a:r>
              <a:rPr lang="en" sz="1200">
                <a:solidFill>
                  <a:schemeClr val="dk1"/>
                </a:solidFill>
              </a:rPr>
              <a:t>Train accuracy score = 52%</a:t>
            </a:r>
            <a:endParaRPr sz="1200">
              <a:solidFill>
                <a:schemeClr val="dk1"/>
              </a:solidFill>
            </a:endParaRPr>
          </a:p>
          <a:p>
            <a:pPr marL="0" lvl="0" indent="0" algn="ctr" rtl="0">
              <a:lnSpc>
                <a:spcPct val="100000"/>
              </a:lnSpc>
              <a:spcBef>
                <a:spcPts val="0"/>
              </a:spcBef>
              <a:spcAft>
                <a:spcPts val="0"/>
              </a:spcAft>
              <a:buNone/>
            </a:pPr>
            <a:r>
              <a:rPr lang="en" sz="1200">
                <a:solidFill>
                  <a:schemeClr val="dk1"/>
                </a:solidFill>
              </a:rPr>
              <a:t>Test Accuracy Score = 49%</a:t>
            </a:r>
            <a:endParaRPr/>
          </a:p>
          <a:p>
            <a:pPr marL="0" lvl="0" indent="0" algn="ctr" rtl="0">
              <a:spcBef>
                <a:spcPts val="0"/>
              </a:spcBef>
              <a:spcAft>
                <a:spcPts val="0"/>
              </a:spcAft>
              <a:buNone/>
            </a:pPr>
            <a:endParaRPr/>
          </a:p>
        </p:txBody>
      </p:sp>
      <p:sp>
        <p:nvSpPr>
          <p:cNvPr id="158" name="Google Shape;158;p18"/>
          <p:cNvSpPr txBox="1">
            <a:spLocks noGrp="1"/>
          </p:cNvSpPr>
          <p:nvPr>
            <p:ph type="body" idx="1"/>
          </p:nvPr>
        </p:nvSpPr>
        <p:spPr>
          <a:xfrm>
            <a:off x="6341575" y="1348850"/>
            <a:ext cx="2642700" cy="116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b="1">
                <a:latin typeface="Courier New"/>
                <a:ea typeface="Courier New"/>
                <a:cs typeface="Courier New"/>
                <a:sym typeface="Courier New"/>
              </a:rPr>
              <a:t>Decision Tree</a:t>
            </a:r>
            <a:endParaRPr sz="1400" b="1">
              <a:latin typeface="Courier New"/>
              <a:ea typeface="Courier New"/>
              <a:cs typeface="Courier New"/>
              <a:sym typeface="Courier New"/>
            </a:endParaRPr>
          </a:p>
          <a:p>
            <a:pPr marL="0" lvl="0" indent="0" algn="ctr" rtl="0">
              <a:lnSpc>
                <a:spcPct val="100000"/>
              </a:lnSpc>
              <a:spcBef>
                <a:spcPts val="0"/>
              </a:spcBef>
              <a:spcAft>
                <a:spcPts val="0"/>
              </a:spcAft>
              <a:buNone/>
            </a:pPr>
            <a:r>
              <a:rPr lang="en" sz="800">
                <a:solidFill>
                  <a:srgbClr val="223C50"/>
                </a:solidFill>
                <a:highlight>
                  <a:srgbClr val="FFFFFF"/>
                </a:highlight>
                <a:latin typeface="Barlow Condensed"/>
                <a:ea typeface="Barlow Condensed"/>
                <a:cs typeface="Barlow Condensed"/>
                <a:sym typeface="Barlow Condensed"/>
              </a:rPr>
              <a:t>Decision trees model these kinds of questions for many objects at once. They have roots, branches, and leaves. The </a:t>
            </a:r>
            <a:r>
              <a:rPr lang="en" sz="800" i="1">
                <a:solidFill>
                  <a:srgbClr val="223C50"/>
                </a:solidFill>
                <a:highlight>
                  <a:srgbClr val="FFFFFF"/>
                </a:highlight>
                <a:latin typeface="Barlow Condensed"/>
                <a:ea typeface="Barlow Condensed"/>
                <a:cs typeface="Barlow Condensed"/>
                <a:sym typeface="Barlow Condensed"/>
              </a:rPr>
              <a:t>root</a:t>
            </a:r>
            <a:r>
              <a:rPr lang="en" sz="800">
                <a:solidFill>
                  <a:srgbClr val="223C50"/>
                </a:solidFill>
                <a:highlight>
                  <a:srgbClr val="FFFFFF"/>
                </a:highlight>
                <a:latin typeface="Barlow Condensed"/>
                <a:ea typeface="Barlow Condensed"/>
                <a:cs typeface="Barlow Condensed"/>
                <a:sym typeface="Barlow Condensed"/>
              </a:rPr>
              <a:t> is the first question asked, with yes/no answer. Leading to another question/ </a:t>
            </a:r>
            <a:r>
              <a:rPr lang="en" sz="800" i="1">
                <a:solidFill>
                  <a:srgbClr val="223C50"/>
                </a:solidFill>
                <a:highlight>
                  <a:srgbClr val="FFFFFF"/>
                </a:highlight>
                <a:latin typeface="Barlow Condensed"/>
                <a:ea typeface="Barlow Condensed"/>
                <a:cs typeface="Barlow Condensed"/>
                <a:sym typeface="Barlow Condensed"/>
              </a:rPr>
              <a:t>branch</a:t>
            </a:r>
            <a:r>
              <a:rPr lang="en" sz="800">
                <a:solidFill>
                  <a:srgbClr val="223C50"/>
                </a:solidFill>
                <a:highlight>
                  <a:srgbClr val="FFFFFF"/>
                </a:highlight>
                <a:latin typeface="Barlow Condensed"/>
                <a:ea typeface="Barlow Condensed"/>
                <a:cs typeface="Barlow Condensed"/>
                <a:sym typeface="Barlow Condensed"/>
              </a:rPr>
              <a:t>.  The answer is the  </a:t>
            </a:r>
            <a:r>
              <a:rPr lang="en" sz="800" i="1">
                <a:solidFill>
                  <a:srgbClr val="223C50"/>
                </a:solidFill>
                <a:highlight>
                  <a:srgbClr val="FFFFFF"/>
                </a:highlight>
                <a:latin typeface="Barlow Condensed"/>
                <a:ea typeface="Barlow Condensed"/>
                <a:cs typeface="Barlow Condensed"/>
                <a:sym typeface="Barlow Condensed"/>
              </a:rPr>
              <a:t>leaf</a:t>
            </a:r>
            <a:r>
              <a:rPr lang="en" sz="800">
                <a:solidFill>
                  <a:srgbClr val="223C50"/>
                </a:solidFill>
                <a:highlight>
                  <a:srgbClr val="FFFFFF"/>
                </a:highlight>
                <a:latin typeface="Barlow Condensed"/>
                <a:ea typeface="Barlow Condensed"/>
                <a:cs typeface="Barlow Condensed"/>
                <a:sym typeface="Barlow Condensed"/>
              </a:rPr>
              <a:t>/stopping point.</a:t>
            </a:r>
            <a:endParaRPr sz="800">
              <a:solidFill>
                <a:srgbClr val="223C50"/>
              </a:solidFill>
              <a:highlight>
                <a:srgbClr val="FFFFFF"/>
              </a:highlight>
              <a:latin typeface="Barlow Condensed"/>
              <a:ea typeface="Barlow Condensed"/>
              <a:cs typeface="Barlow Condensed"/>
              <a:sym typeface="Barlow Condensed"/>
            </a:endParaRPr>
          </a:p>
          <a:p>
            <a:pPr marL="0" lvl="0" indent="0" algn="ctr" rtl="0">
              <a:lnSpc>
                <a:spcPct val="100000"/>
              </a:lnSpc>
              <a:spcBef>
                <a:spcPts val="0"/>
              </a:spcBef>
              <a:spcAft>
                <a:spcPts val="0"/>
              </a:spcAft>
              <a:buNone/>
            </a:pPr>
            <a:endParaRPr sz="600">
              <a:solidFill>
                <a:srgbClr val="223C50"/>
              </a:solidFill>
              <a:highlight>
                <a:srgbClr val="FFFFFF"/>
              </a:highlight>
            </a:endParaRPr>
          </a:p>
          <a:p>
            <a:pPr marL="0" lvl="0" indent="0" algn="ctr" rtl="0">
              <a:lnSpc>
                <a:spcPct val="100000"/>
              </a:lnSpc>
              <a:spcBef>
                <a:spcPts val="0"/>
              </a:spcBef>
              <a:spcAft>
                <a:spcPts val="0"/>
              </a:spcAft>
              <a:buNone/>
            </a:pPr>
            <a:r>
              <a:rPr lang="en" sz="1200">
                <a:solidFill>
                  <a:schemeClr val="dk1"/>
                </a:solidFill>
              </a:rPr>
              <a:t>Train accuracy score = 46%, </a:t>
            </a:r>
            <a:endParaRPr sz="1200">
              <a:solidFill>
                <a:schemeClr val="dk1"/>
              </a:solidFill>
            </a:endParaRPr>
          </a:p>
          <a:p>
            <a:pPr marL="0" lvl="0" indent="0" algn="ctr" rtl="0">
              <a:lnSpc>
                <a:spcPct val="100000"/>
              </a:lnSpc>
              <a:spcBef>
                <a:spcPts val="0"/>
              </a:spcBef>
              <a:spcAft>
                <a:spcPts val="0"/>
              </a:spcAft>
              <a:buNone/>
            </a:pPr>
            <a:r>
              <a:rPr lang="en" sz="1200">
                <a:solidFill>
                  <a:schemeClr val="dk1"/>
                </a:solidFill>
              </a:rPr>
              <a:t>Test Accuracy Score = 47%</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p:txBody>
      </p:sp>
      <p:pic>
        <p:nvPicPr>
          <p:cNvPr id="159" name="Google Shape;159;p18"/>
          <p:cNvPicPr preferRelativeResize="0"/>
          <p:nvPr/>
        </p:nvPicPr>
        <p:blipFill>
          <a:blip r:embed="rId3">
            <a:alphaModFix/>
          </a:blip>
          <a:stretch>
            <a:fillRect/>
          </a:stretch>
        </p:blipFill>
        <p:spPr>
          <a:xfrm>
            <a:off x="6477800" y="2698750"/>
            <a:ext cx="2506624" cy="1996801"/>
          </a:xfrm>
          <a:prstGeom prst="rect">
            <a:avLst/>
          </a:prstGeom>
          <a:noFill/>
          <a:ln>
            <a:noFill/>
          </a:ln>
        </p:spPr>
      </p:pic>
      <p:pic>
        <p:nvPicPr>
          <p:cNvPr id="160" name="Google Shape;160;p18"/>
          <p:cNvPicPr preferRelativeResize="0"/>
          <p:nvPr/>
        </p:nvPicPr>
        <p:blipFill>
          <a:blip r:embed="rId4">
            <a:alphaModFix/>
          </a:blip>
          <a:stretch>
            <a:fillRect/>
          </a:stretch>
        </p:blipFill>
        <p:spPr>
          <a:xfrm>
            <a:off x="3270025" y="2494550"/>
            <a:ext cx="2699089" cy="2201001"/>
          </a:xfrm>
          <a:prstGeom prst="rect">
            <a:avLst/>
          </a:prstGeom>
          <a:noFill/>
          <a:ln>
            <a:noFill/>
          </a:ln>
        </p:spPr>
      </p:pic>
      <p:pic>
        <p:nvPicPr>
          <p:cNvPr id="161" name="Google Shape;161;p18"/>
          <p:cNvPicPr preferRelativeResize="0"/>
          <p:nvPr/>
        </p:nvPicPr>
        <p:blipFill>
          <a:blip r:embed="rId5">
            <a:alphaModFix/>
          </a:blip>
          <a:stretch>
            <a:fillRect/>
          </a:stretch>
        </p:blipFill>
        <p:spPr>
          <a:xfrm>
            <a:off x="212700" y="2494550"/>
            <a:ext cx="2642650" cy="2200999"/>
          </a:xfrm>
          <a:prstGeom prst="rect">
            <a:avLst/>
          </a:prstGeom>
          <a:noFill/>
          <a:ln>
            <a:noFill/>
          </a:ln>
        </p:spPr>
      </p:pic>
      <p:pic>
        <p:nvPicPr>
          <p:cNvPr id="162" name="Google Shape;162;p18"/>
          <p:cNvPicPr preferRelativeResize="0"/>
          <p:nvPr/>
        </p:nvPicPr>
        <p:blipFill>
          <a:blip r:embed="rId6">
            <a:alphaModFix/>
          </a:blip>
          <a:stretch>
            <a:fillRect/>
          </a:stretch>
        </p:blipFill>
        <p:spPr>
          <a:xfrm>
            <a:off x="3837962" y="707750"/>
            <a:ext cx="1468075" cy="671700"/>
          </a:xfrm>
          <a:prstGeom prst="rect">
            <a:avLst/>
          </a:prstGeom>
          <a:noFill/>
          <a:ln>
            <a:noFill/>
          </a:ln>
        </p:spPr>
      </p:pic>
      <p:pic>
        <p:nvPicPr>
          <p:cNvPr id="163" name="Google Shape;163;p18"/>
          <p:cNvPicPr preferRelativeResize="0"/>
          <p:nvPr/>
        </p:nvPicPr>
        <p:blipFill>
          <a:blip r:embed="rId7">
            <a:alphaModFix/>
          </a:blip>
          <a:stretch>
            <a:fillRect/>
          </a:stretch>
        </p:blipFill>
        <p:spPr>
          <a:xfrm>
            <a:off x="734325" y="645950"/>
            <a:ext cx="1349075" cy="786900"/>
          </a:xfrm>
          <a:prstGeom prst="rect">
            <a:avLst/>
          </a:prstGeom>
          <a:noFill/>
          <a:ln>
            <a:noFill/>
          </a:ln>
        </p:spPr>
      </p:pic>
      <p:pic>
        <p:nvPicPr>
          <p:cNvPr id="164" name="Google Shape;164;p18"/>
          <p:cNvPicPr preferRelativeResize="0"/>
          <p:nvPr/>
        </p:nvPicPr>
        <p:blipFill>
          <a:blip r:embed="rId8">
            <a:alphaModFix/>
          </a:blip>
          <a:stretch>
            <a:fillRect/>
          </a:stretch>
        </p:blipFill>
        <p:spPr>
          <a:xfrm>
            <a:off x="6532825" y="597125"/>
            <a:ext cx="1980600" cy="786899"/>
          </a:xfrm>
          <a:prstGeom prst="rect">
            <a:avLst/>
          </a:prstGeom>
          <a:noFill/>
          <a:ln>
            <a:noFill/>
          </a:ln>
        </p:spPr>
      </p:pic>
      <p:sp>
        <p:nvSpPr>
          <p:cNvPr id="165" name="Google Shape;165;p18"/>
          <p:cNvSpPr/>
          <p:nvPr/>
        </p:nvSpPr>
        <p:spPr>
          <a:xfrm>
            <a:off x="2155575" y="999125"/>
            <a:ext cx="530400" cy="384900"/>
          </a:xfrm>
          <a:prstGeom prst="star5">
            <a:avLst>
              <a:gd name="adj" fmla="val 19098"/>
              <a:gd name="hf" fmla="val 105146"/>
              <a:gd name="vf" fmla="val 110557"/>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166;p18"/>
          <p:cNvSpPr/>
          <p:nvPr/>
        </p:nvSpPr>
        <p:spPr>
          <a:xfrm>
            <a:off x="137075" y="1426575"/>
            <a:ext cx="2793900" cy="3344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67" name="Google Shape;167;p18"/>
          <p:cNvSpPr/>
          <p:nvPr/>
        </p:nvSpPr>
        <p:spPr>
          <a:xfrm>
            <a:off x="6341575" y="1426575"/>
            <a:ext cx="2699100" cy="3344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2989425" y="1426575"/>
            <a:ext cx="3293700" cy="3344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body" idx="1"/>
          </p:nvPr>
        </p:nvSpPr>
        <p:spPr>
          <a:xfrm>
            <a:off x="4154550" y="925450"/>
            <a:ext cx="4677900" cy="3993600"/>
          </a:xfrm>
          <a:prstGeom prst="rect">
            <a:avLst/>
          </a:prstGeom>
          <a:solidFill>
            <a:schemeClr val="lt2"/>
          </a:solidFill>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1914" b="1" dirty="0">
                <a:solidFill>
                  <a:schemeClr val="dk1"/>
                </a:solidFill>
                <a:latin typeface="Courier New"/>
                <a:ea typeface="Courier New"/>
                <a:cs typeface="Courier New"/>
                <a:sym typeface="Courier New"/>
              </a:rPr>
              <a:t>Conclusion: </a:t>
            </a:r>
            <a:endParaRPr sz="1914" b="1" dirty="0">
              <a:solidFill>
                <a:schemeClr val="dk1"/>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endParaRPr sz="714" b="1" dirty="0">
              <a:solidFill>
                <a:schemeClr val="dk1"/>
              </a:solidFill>
            </a:endParaRPr>
          </a:p>
          <a:p>
            <a:pPr marL="457200" lvl="0" indent="-304800" algn="l" rtl="0">
              <a:spcBef>
                <a:spcPts val="0"/>
              </a:spcBef>
              <a:spcAft>
                <a:spcPts val="0"/>
              </a:spcAft>
              <a:buClr>
                <a:schemeClr val="dk1"/>
              </a:buClr>
              <a:buSzPts val="1200"/>
              <a:buChar char="●"/>
            </a:pPr>
            <a:r>
              <a:rPr lang="en" sz="1200" b="1" dirty="0">
                <a:solidFill>
                  <a:schemeClr val="dk1"/>
                </a:solidFill>
              </a:rPr>
              <a:t>Supervised Machine Learning models can make accurate weather predictions</a:t>
            </a:r>
            <a:endParaRPr sz="1200" b="1" dirty="0">
              <a:solidFill>
                <a:schemeClr val="dk1"/>
              </a:solidFill>
            </a:endParaRPr>
          </a:p>
          <a:p>
            <a:pPr marL="914400" lvl="1" indent="-304800" algn="l" rtl="0">
              <a:spcBef>
                <a:spcPts val="0"/>
              </a:spcBef>
              <a:spcAft>
                <a:spcPts val="0"/>
              </a:spcAft>
              <a:buClr>
                <a:schemeClr val="dk1"/>
              </a:buClr>
              <a:buSzPts val="1200"/>
              <a:buChar char="○"/>
            </a:pPr>
            <a:r>
              <a:rPr lang="en" sz="1200" dirty="0">
                <a:solidFill>
                  <a:schemeClr val="dk1"/>
                </a:solidFill>
              </a:rPr>
              <a:t>This study has already shown slight increase over time, and has potential to generalize to the rest of the world</a:t>
            </a:r>
            <a:endParaRPr sz="1200" dirty="0">
              <a:solidFill>
                <a:schemeClr val="dk1"/>
              </a:solidFill>
            </a:endParaRPr>
          </a:p>
          <a:p>
            <a:pPr marL="457200" lvl="0" indent="-304800" algn="l" rtl="0">
              <a:spcBef>
                <a:spcPts val="0"/>
              </a:spcBef>
              <a:spcAft>
                <a:spcPts val="0"/>
              </a:spcAft>
              <a:buClr>
                <a:schemeClr val="dk1"/>
              </a:buClr>
              <a:buSzPts val="1200"/>
              <a:buChar char="●"/>
            </a:pPr>
            <a:r>
              <a:rPr lang="en" sz="1200" b="1" dirty="0">
                <a:solidFill>
                  <a:schemeClr val="dk1"/>
                </a:solidFill>
              </a:rPr>
              <a:t>KNN (K-Nearest Neighbor) model was the best choice</a:t>
            </a:r>
            <a:r>
              <a:rPr lang="en" sz="1200" dirty="0">
                <a:solidFill>
                  <a:schemeClr val="dk1"/>
                </a:solidFill>
              </a:rPr>
              <a:t> for this study so far (88% accuracy, much higher when compared with the other two).</a:t>
            </a:r>
            <a:endParaRPr sz="1200" dirty="0">
              <a:solidFill>
                <a:schemeClr val="dk1"/>
              </a:solidFill>
            </a:endParaRPr>
          </a:p>
          <a:p>
            <a:pPr marL="914400" lvl="1" indent="-304800" algn="l" rtl="0">
              <a:spcBef>
                <a:spcPts val="0"/>
              </a:spcBef>
              <a:spcAft>
                <a:spcPts val="0"/>
              </a:spcAft>
              <a:buClr>
                <a:schemeClr val="dk1"/>
              </a:buClr>
              <a:buSzPts val="1200"/>
              <a:buChar char="○"/>
            </a:pPr>
            <a:r>
              <a:rPr lang="en" sz="1200" b="1" dirty="0">
                <a:solidFill>
                  <a:schemeClr val="dk1"/>
                </a:solidFill>
              </a:rPr>
              <a:t>ANN (</a:t>
            </a:r>
            <a:r>
              <a:rPr lang="en" sz="1200" b="1" dirty="0" err="1">
                <a:solidFill>
                  <a:schemeClr val="dk1"/>
                </a:solidFill>
              </a:rPr>
              <a:t>Artifical</a:t>
            </a:r>
            <a:r>
              <a:rPr lang="en" sz="1200" b="1" dirty="0">
                <a:solidFill>
                  <a:schemeClr val="dk1"/>
                </a:solidFill>
              </a:rPr>
              <a:t> Neural Network) has potential</a:t>
            </a:r>
            <a:r>
              <a:rPr lang="en" sz="1200" dirty="0">
                <a:solidFill>
                  <a:schemeClr val="dk1"/>
                </a:solidFill>
              </a:rPr>
              <a:t> to produce a more complete depiction of the data, presuming adjustments are made when eliciting this model as long as there is a good understanding of the model and how to manipulate it for best outcomes.</a:t>
            </a:r>
            <a:endParaRPr sz="1200" dirty="0">
              <a:solidFill>
                <a:schemeClr val="dk1"/>
              </a:solidFill>
            </a:endParaRPr>
          </a:p>
          <a:p>
            <a:pPr marL="914400" lvl="1" indent="-304800" algn="l" rtl="0">
              <a:spcBef>
                <a:spcPts val="0"/>
              </a:spcBef>
              <a:spcAft>
                <a:spcPts val="0"/>
              </a:spcAft>
              <a:buClr>
                <a:schemeClr val="dk1"/>
              </a:buClr>
              <a:buSzPts val="1200"/>
              <a:buChar char="○"/>
            </a:pPr>
            <a:r>
              <a:rPr lang="en" sz="1200" b="1" dirty="0">
                <a:solidFill>
                  <a:schemeClr val="dk1"/>
                </a:solidFill>
              </a:rPr>
              <a:t>Decision Tree</a:t>
            </a:r>
            <a:r>
              <a:rPr lang="en" sz="1200" dirty="0">
                <a:solidFill>
                  <a:schemeClr val="dk1"/>
                </a:solidFill>
              </a:rPr>
              <a:t> was not useful as the data was too deep and  complex for a meaningful insight </a:t>
            </a:r>
            <a:endParaRPr dirty="0"/>
          </a:p>
        </p:txBody>
      </p:sp>
      <p:pic>
        <p:nvPicPr>
          <p:cNvPr id="174" name="Google Shape;174;p19"/>
          <p:cNvPicPr preferRelativeResize="0"/>
          <p:nvPr/>
        </p:nvPicPr>
        <p:blipFill>
          <a:blip r:embed="rId3">
            <a:alphaModFix/>
          </a:blip>
          <a:stretch>
            <a:fillRect/>
          </a:stretch>
        </p:blipFill>
        <p:spPr>
          <a:xfrm>
            <a:off x="373700" y="1498850"/>
            <a:ext cx="3529350" cy="308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body" idx="1"/>
          </p:nvPr>
        </p:nvSpPr>
        <p:spPr>
          <a:xfrm>
            <a:off x="186225" y="985825"/>
            <a:ext cx="5034600" cy="38931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0"/>
              </a:spcAft>
              <a:buClr>
                <a:schemeClr val="dk1"/>
              </a:buClr>
              <a:buSzPct val="41847"/>
              <a:buFont typeface="Arial"/>
              <a:buNone/>
            </a:pPr>
            <a:r>
              <a:rPr lang="en" sz="2628">
                <a:solidFill>
                  <a:schemeClr val="dk1"/>
                </a:solidFill>
                <a:latin typeface="Courier New"/>
                <a:ea typeface="Courier New"/>
                <a:cs typeface="Courier New"/>
                <a:sym typeface="Courier New"/>
              </a:rPr>
              <a:t>Next Steps</a:t>
            </a:r>
            <a:r>
              <a:rPr lang="en" sz="2514">
                <a:latin typeface="Courier New"/>
                <a:ea typeface="Courier New"/>
                <a:cs typeface="Courier New"/>
                <a:sym typeface="Courier New"/>
              </a:rPr>
              <a:t>:</a:t>
            </a:r>
            <a:endParaRPr sz="2514">
              <a:latin typeface="Courier New"/>
              <a:ea typeface="Courier New"/>
              <a:cs typeface="Courier New"/>
              <a:sym typeface="Courier New"/>
            </a:endParaRPr>
          </a:p>
          <a:p>
            <a:pPr marL="457200" lvl="0" indent="-304958" algn="l" rtl="0">
              <a:spcBef>
                <a:spcPts val="1200"/>
              </a:spcBef>
              <a:spcAft>
                <a:spcPts val="0"/>
              </a:spcAft>
              <a:buSzPct val="100000"/>
              <a:buAutoNum type="arabicPeriod"/>
            </a:pPr>
            <a:r>
              <a:rPr lang="en"/>
              <a:t>Prune Decision Tree data to reach a better conclusion and avoid overfitting</a:t>
            </a:r>
            <a:endParaRPr/>
          </a:p>
          <a:p>
            <a:pPr marL="457200" lvl="0" indent="-304958" algn="l" rtl="0">
              <a:spcBef>
                <a:spcPts val="0"/>
              </a:spcBef>
              <a:spcAft>
                <a:spcPts val="0"/>
              </a:spcAft>
              <a:buSzPct val="100000"/>
              <a:buAutoNum type="arabicPeriod"/>
            </a:pPr>
            <a:r>
              <a:rPr lang="en"/>
              <a:t>Run more iterations on ANN model to find more options for training the model to find more optimal variables.</a:t>
            </a:r>
            <a:endParaRPr/>
          </a:p>
          <a:p>
            <a:pPr marL="914400" lvl="1" indent="-293211" algn="l" rtl="0">
              <a:spcBef>
                <a:spcPts val="0"/>
              </a:spcBef>
              <a:spcAft>
                <a:spcPts val="0"/>
              </a:spcAft>
              <a:buSzPct val="100000"/>
              <a:buChar char="○"/>
            </a:pPr>
            <a:r>
              <a:rPr lang="en"/>
              <a:t>Rule out of Sonnblick’s 100% accuracy was due to overfitting or data error</a:t>
            </a:r>
            <a:endParaRPr/>
          </a:p>
          <a:p>
            <a:pPr marL="457200" lvl="0" indent="-304958" algn="l" rtl="0">
              <a:spcBef>
                <a:spcPts val="0"/>
              </a:spcBef>
              <a:spcAft>
                <a:spcPts val="0"/>
              </a:spcAft>
              <a:buSzPct val="100000"/>
              <a:buAutoNum type="arabicPeriod"/>
            </a:pPr>
            <a:r>
              <a:rPr lang="en"/>
              <a:t>Make adjustments within the data</a:t>
            </a:r>
            <a:endParaRPr/>
          </a:p>
          <a:p>
            <a:pPr marL="914400" lvl="1" indent="-293211" algn="l" rtl="0">
              <a:spcBef>
                <a:spcPts val="0"/>
              </a:spcBef>
              <a:spcAft>
                <a:spcPts val="0"/>
              </a:spcAft>
              <a:buSzPct val="100000"/>
              <a:buChar char="○"/>
            </a:pPr>
            <a:r>
              <a:rPr lang="en"/>
              <a:t>cleaning/checking for errors: as in the case of Valencia showing no variability in min/max/mean temps for the year chosen in this analysis</a:t>
            </a:r>
            <a:endParaRPr/>
          </a:p>
          <a:p>
            <a:pPr marL="914400" lvl="1" indent="-293211" algn="l" rtl="0">
              <a:spcBef>
                <a:spcPts val="0"/>
              </a:spcBef>
              <a:spcAft>
                <a:spcPts val="0"/>
              </a:spcAft>
              <a:buSzPct val="100000"/>
              <a:buChar char="○"/>
            </a:pPr>
            <a:r>
              <a:rPr lang="en"/>
              <a:t>incorporating more complete data: include more descriptions of data when categorizing into ‘pleasant’ vs. ‘unpleasant’</a:t>
            </a:r>
            <a:endParaRPr/>
          </a:p>
          <a:p>
            <a:pPr marL="914400" lvl="1" indent="-298608" algn="l" rtl="0">
              <a:spcBef>
                <a:spcPts val="0"/>
              </a:spcBef>
              <a:spcAft>
                <a:spcPts val="0"/>
              </a:spcAft>
              <a:buSzPct val="100000"/>
              <a:buChar char="○"/>
            </a:pPr>
            <a:r>
              <a:rPr lang="en" sz="1191"/>
              <a:t>Separate locations into hot/cold regions to eliminate cultural bias, particularly in perception of what is pleasant vs. unpleasant</a:t>
            </a:r>
            <a:endParaRPr sz="991"/>
          </a:p>
          <a:p>
            <a:pPr marL="457200" lvl="0" indent="-304958" algn="l" rtl="0">
              <a:spcBef>
                <a:spcPts val="0"/>
              </a:spcBef>
              <a:spcAft>
                <a:spcPts val="0"/>
              </a:spcAft>
              <a:buSzPct val="100000"/>
              <a:buAutoNum type="arabicPeriod"/>
            </a:pPr>
            <a:r>
              <a:rPr lang="en"/>
              <a:t>Increase sample size and run the algorithms again to compare </a:t>
            </a:r>
            <a:endParaRPr/>
          </a:p>
          <a:p>
            <a:pPr marL="914400" lvl="1" indent="-293211" algn="l" rtl="0">
              <a:spcBef>
                <a:spcPts val="0"/>
              </a:spcBef>
              <a:spcAft>
                <a:spcPts val="0"/>
              </a:spcAft>
              <a:buSzPct val="100000"/>
              <a:buChar char="○"/>
            </a:pPr>
            <a:r>
              <a:rPr lang="en"/>
              <a:t>more appropriate for generalizing to other locations and ultimately, the world</a:t>
            </a:r>
            <a:endParaRPr/>
          </a:p>
          <a:p>
            <a:pPr marL="0" lvl="0" indent="0" algn="l" rtl="0">
              <a:spcBef>
                <a:spcPts val="1200"/>
              </a:spcBef>
              <a:spcAft>
                <a:spcPts val="1200"/>
              </a:spcAft>
              <a:buNone/>
            </a:pPr>
            <a:endParaRPr/>
          </a:p>
        </p:txBody>
      </p:sp>
      <p:pic>
        <p:nvPicPr>
          <p:cNvPr id="180" name="Google Shape;180;p20"/>
          <p:cNvPicPr preferRelativeResize="0"/>
          <p:nvPr/>
        </p:nvPicPr>
        <p:blipFill>
          <a:blip r:embed="rId3">
            <a:alphaModFix/>
          </a:blip>
          <a:stretch>
            <a:fillRect/>
          </a:stretch>
        </p:blipFill>
        <p:spPr>
          <a:xfrm>
            <a:off x="5401900" y="653850"/>
            <a:ext cx="3450376" cy="4036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729450" y="1318650"/>
            <a:ext cx="7688700" cy="854100"/>
          </a:xfrm>
          <a:prstGeom prst="rect">
            <a:avLst/>
          </a:prstGeom>
          <a:solidFill>
            <a:srgbClr val="FFE59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ourier New"/>
                <a:ea typeface="Courier New"/>
                <a:cs typeface="Courier New"/>
                <a:sym typeface="Courier New"/>
              </a:rPr>
              <a:t>Thank you for your time and consideration.</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Questions?</a:t>
            </a:r>
            <a:endParaRPr>
              <a:latin typeface="Courier New"/>
              <a:ea typeface="Courier New"/>
              <a:cs typeface="Courier New"/>
              <a:sym typeface="Courier New"/>
            </a:endParaRPr>
          </a:p>
        </p:txBody>
      </p:sp>
      <p:sp>
        <p:nvSpPr>
          <p:cNvPr id="186" name="Google Shape;186;p21"/>
          <p:cNvSpPr txBox="1">
            <a:spLocks noGrp="1"/>
          </p:cNvSpPr>
          <p:nvPr>
            <p:ph type="body" idx="1"/>
          </p:nvPr>
        </p:nvSpPr>
        <p:spPr>
          <a:xfrm>
            <a:off x="5524500" y="3168725"/>
            <a:ext cx="2893800" cy="1412700"/>
          </a:xfrm>
          <a:prstGeom prst="rect">
            <a:avLst/>
          </a:prstGeom>
          <a:solidFill>
            <a:schemeClr val="lt2"/>
          </a:solidFill>
        </p:spPr>
        <p:txBody>
          <a:bodyPr spcFirstLastPara="1" wrap="square" lIns="91425" tIns="91425" rIns="91425" bIns="91425" anchor="t" anchorCtr="0">
            <a:normAutofit fontScale="92500"/>
          </a:bodyPr>
          <a:lstStyle/>
          <a:p>
            <a:pPr marL="0" lvl="0" indent="12700" algn="l" rtl="0">
              <a:spcBef>
                <a:spcPts val="0"/>
              </a:spcBef>
              <a:spcAft>
                <a:spcPts val="0"/>
              </a:spcAft>
              <a:buClr>
                <a:schemeClr val="dk1"/>
              </a:buClr>
              <a:buSzPct val="91666"/>
              <a:buFont typeface="Arial"/>
              <a:buNone/>
            </a:pPr>
            <a:endParaRPr sz="12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ct val="60296"/>
              <a:buFont typeface="Arial"/>
              <a:buNone/>
            </a:pPr>
            <a:r>
              <a:rPr lang="en" sz="1824" b="1">
                <a:solidFill>
                  <a:schemeClr val="dk1"/>
                </a:solidFill>
                <a:latin typeface="Courier New"/>
                <a:ea typeface="Courier New"/>
                <a:cs typeface="Courier New"/>
                <a:sym typeface="Courier New"/>
              </a:rPr>
              <a:t>Nancy Kolaski</a:t>
            </a:r>
            <a:endParaRPr sz="1824" b="1">
              <a:solidFill>
                <a:schemeClr val="dk1"/>
              </a:solidFill>
              <a:latin typeface="Courier New"/>
              <a:ea typeface="Courier New"/>
              <a:cs typeface="Courier New"/>
              <a:sym typeface="Courier New"/>
            </a:endParaRPr>
          </a:p>
          <a:p>
            <a:pPr marL="0" lvl="0" indent="12700" algn="l" rtl="0">
              <a:spcBef>
                <a:spcPts val="0"/>
              </a:spcBef>
              <a:spcAft>
                <a:spcPts val="0"/>
              </a:spcAft>
              <a:buClr>
                <a:schemeClr val="dk1"/>
              </a:buClr>
              <a:buSzPct val="73333"/>
              <a:buFont typeface="Arial"/>
              <a:buNone/>
            </a:pPr>
            <a:r>
              <a:rPr lang="en" sz="1500">
                <a:solidFill>
                  <a:schemeClr val="dk2"/>
                </a:solidFill>
                <a:latin typeface="Courier New"/>
                <a:ea typeface="Courier New"/>
                <a:cs typeface="Courier New"/>
                <a:sym typeface="Courier New"/>
              </a:rPr>
              <a:t>Nancykolaski@gmail.com</a:t>
            </a:r>
            <a:endParaRPr sz="1500">
              <a:solidFill>
                <a:schemeClr val="dk2"/>
              </a:solidFill>
              <a:latin typeface="Courier New"/>
              <a:ea typeface="Courier New"/>
              <a:cs typeface="Courier New"/>
              <a:sym typeface="Courier New"/>
            </a:endParaRPr>
          </a:p>
          <a:p>
            <a:pPr marL="0" lvl="0" indent="12700" algn="l" rtl="0">
              <a:spcBef>
                <a:spcPts val="0"/>
              </a:spcBef>
              <a:spcAft>
                <a:spcPts val="0"/>
              </a:spcAft>
              <a:buClr>
                <a:schemeClr val="dk1"/>
              </a:buClr>
              <a:buSzPct val="73333"/>
              <a:buFont typeface="Arial"/>
              <a:buNone/>
            </a:pPr>
            <a:r>
              <a:rPr lang="en" sz="1500">
                <a:solidFill>
                  <a:schemeClr val="dk2"/>
                </a:solidFill>
                <a:latin typeface="Courier New"/>
                <a:ea typeface="Courier New"/>
                <a:cs typeface="Courier New"/>
                <a:sym typeface="Courier New"/>
              </a:rPr>
              <a:t>Github.com/Nancy-Kolaski</a:t>
            </a:r>
            <a:endParaRPr sz="1500">
              <a:solidFill>
                <a:schemeClr val="dk2"/>
              </a:solidFill>
              <a:latin typeface="Courier New"/>
              <a:ea typeface="Courier New"/>
              <a:cs typeface="Courier New"/>
              <a:sym typeface="Courier New"/>
            </a:endParaRPr>
          </a:p>
          <a:p>
            <a:pPr marL="0" lvl="0" indent="0" algn="l" rtl="0">
              <a:spcBef>
                <a:spcPts val="0"/>
              </a:spcBef>
              <a:spcAft>
                <a:spcPts val="1200"/>
              </a:spcAft>
              <a:buNone/>
            </a:pPr>
            <a:endParaRPr/>
          </a:p>
        </p:txBody>
      </p:sp>
      <p:pic>
        <p:nvPicPr>
          <p:cNvPr id="187" name="Google Shape;187;p21" title="a laptop with a broken screen sits on a wooden surface (Provided by Tenor)"/>
          <p:cNvPicPr preferRelativeResize="0"/>
          <p:nvPr/>
        </p:nvPicPr>
        <p:blipFill>
          <a:blip r:embed="rId3">
            <a:alphaModFix/>
          </a:blip>
          <a:stretch>
            <a:fillRect/>
          </a:stretch>
        </p:blipFill>
        <p:spPr>
          <a:xfrm>
            <a:off x="729450" y="2497675"/>
            <a:ext cx="4429100" cy="2419350"/>
          </a:xfrm>
          <a:prstGeom prst="rect">
            <a:avLst/>
          </a:prstGeom>
          <a:noFill/>
          <a:ln>
            <a:noFill/>
          </a:ln>
        </p:spPr>
      </p:pic>
      <p:pic>
        <p:nvPicPr>
          <p:cNvPr id="188" name="Google Shape;188;p21" title="File:The end o el final.jpg - Wikimedia Commons"/>
          <p:cNvPicPr preferRelativeResize="0"/>
          <p:nvPr/>
        </p:nvPicPr>
        <p:blipFill>
          <a:blip r:embed="rId4">
            <a:alphaModFix/>
          </a:blip>
          <a:stretch>
            <a:fillRect/>
          </a:stretch>
        </p:blipFill>
        <p:spPr>
          <a:xfrm>
            <a:off x="3217350" y="222250"/>
            <a:ext cx="3058575" cy="103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1001</Words>
  <Application>Microsoft Macintosh PowerPoint</Application>
  <PresentationFormat>On-screen Show (16:9)</PresentationFormat>
  <Paragraphs>84</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Courier New</vt:lpstr>
      <vt:lpstr>Lato</vt:lpstr>
      <vt:lpstr>Raleway</vt:lpstr>
      <vt:lpstr>Arial</vt:lpstr>
      <vt:lpstr>Barlow Condensed</vt:lpstr>
      <vt:lpstr>Streamline</vt:lpstr>
      <vt:lpstr>ClimateWins Weather Predictions &amp; Climate Change  Nancy Kolaski September, 2024  </vt:lpstr>
      <vt:lpstr>Objective:  ClimateWins is a European nonprofit organization, that is interested in using machine learning to help predict the consequences of climate change around Europe and, potentially, the world.    </vt:lpstr>
      <vt:lpstr>PowerPoint Presentation</vt:lpstr>
      <vt:lpstr>What is optimization &amp; what did it reveal about temperatures over the past 60 years?</vt:lpstr>
      <vt:lpstr>PowerPoint Presentation</vt:lpstr>
      <vt:lpstr>Supervised Machine Learning</vt:lpstr>
      <vt:lpstr>PowerPoint Presentation</vt:lpstr>
      <vt:lpstr>PowerPoint Presentation</vt:lpstr>
      <vt:lpstr>Thank you for your time and consideration.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Nancy Kolaski</cp:lastModifiedBy>
  <cp:revision>1</cp:revision>
  <dcterms:modified xsi:type="dcterms:W3CDTF">2024-09-06T22:06:48Z</dcterms:modified>
</cp:coreProperties>
</file>